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theme/themeOverride3.xml" ContentType="application/vnd.openxmlformats-officedocument.themeOverride+xml"/>
  <Override PartName="/ppt/notesSlides/notesSlide12.xml" ContentType="application/vnd.openxmlformats-officedocument.presentationml.notesSlide+xml"/>
  <Override PartName="/ppt/theme/themeOverride4.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64" r:id="rId2"/>
    <p:sldId id="262" r:id="rId3"/>
    <p:sldId id="273" r:id="rId4"/>
    <p:sldId id="258" r:id="rId5"/>
    <p:sldId id="265" r:id="rId6"/>
    <p:sldId id="257" r:id="rId7"/>
    <p:sldId id="279" r:id="rId8"/>
    <p:sldId id="276" r:id="rId9"/>
    <p:sldId id="282" r:id="rId10"/>
    <p:sldId id="285" r:id="rId11"/>
    <p:sldId id="286" r:id="rId12"/>
    <p:sldId id="290" r:id="rId13"/>
    <p:sldId id="291" r:id="rId14"/>
    <p:sldId id="292" r:id="rId15"/>
    <p:sldId id="294" r:id="rId16"/>
    <p:sldId id="288" r:id="rId17"/>
    <p:sldId id="295" r:id="rId18"/>
    <p:sldId id="266" r:id="rId19"/>
    <p:sldId id="275" r:id="rId20"/>
    <p:sldId id="281" r:id="rId21"/>
    <p:sldId id="277" r:id="rId22"/>
    <p:sldId id="260" r:id="rId23"/>
    <p:sldId id="278" r:id="rId24"/>
    <p:sldId id="263" r:id="rId25"/>
    <p:sldId id="283" r:id="rId26"/>
  </p:sldIdLst>
  <p:sldSz cx="9144000" cy="6858000" type="screen4x3"/>
  <p:notesSz cx="6858000" cy="9637713"/>
  <p:defaultTextStyle>
    <a:defPPr>
      <a:defRPr lang="de-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5679" autoAdjust="0"/>
  </p:normalViewPr>
  <p:slideViewPr>
    <p:cSldViewPr>
      <p:cViewPr>
        <p:scale>
          <a:sx n="100" d="100"/>
          <a:sy n="100" d="100"/>
        </p:scale>
        <p:origin x="-1944" y="-378"/>
      </p:cViewPr>
      <p:guideLst>
        <p:guide orient="horz" pos="2160"/>
        <p:guide pos="2880"/>
      </p:guideLst>
    </p:cSldViewPr>
  </p:slideViewPr>
  <p:outlineViewPr>
    <p:cViewPr>
      <p:scale>
        <a:sx n="33" d="100"/>
        <a:sy n="33" d="100"/>
      </p:scale>
      <p:origin x="0" y="12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5" d="100"/>
          <a:sy n="35" d="100"/>
        </p:scale>
        <p:origin x="-2262" y="-90"/>
      </p:cViewPr>
      <p:guideLst>
        <p:guide orient="horz" pos="3035"/>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CH"/>
          </a:p>
        </p:txBody>
      </p:sp>
      <p:sp>
        <p:nvSpPr>
          <p:cNvPr id="62467" name="Rectangle 3"/>
          <p:cNvSpPr>
            <a:spLocks noGrp="1" noChangeArrowheads="1"/>
          </p:cNvSpPr>
          <p:nvPr>
            <p:ph type="dt" sz="quarter" idx="1"/>
          </p:nvPr>
        </p:nvSpPr>
        <p:spPr bwMode="auto">
          <a:xfrm>
            <a:off x="3884613"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CH"/>
          </a:p>
        </p:txBody>
      </p:sp>
      <p:sp>
        <p:nvSpPr>
          <p:cNvPr id="62468" name="Rectangle 4"/>
          <p:cNvSpPr>
            <a:spLocks noGrp="1" noChangeArrowheads="1"/>
          </p:cNvSpPr>
          <p:nvPr>
            <p:ph type="ftr" sz="quarter" idx="2"/>
          </p:nvPr>
        </p:nvSpPr>
        <p:spPr bwMode="auto">
          <a:xfrm>
            <a:off x="0" y="9153525"/>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CH"/>
          </a:p>
        </p:txBody>
      </p:sp>
      <p:sp>
        <p:nvSpPr>
          <p:cNvPr id="62469" name="Rectangle 5"/>
          <p:cNvSpPr>
            <a:spLocks noGrp="1" noChangeArrowheads="1"/>
          </p:cNvSpPr>
          <p:nvPr>
            <p:ph type="sldNum" sz="quarter" idx="3"/>
          </p:nvPr>
        </p:nvSpPr>
        <p:spPr bwMode="auto">
          <a:xfrm>
            <a:off x="3884613" y="9153525"/>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2435483-DEE1-4B17-BD65-341ADBC4A61F}" type="slidenum">
              <a:rPr lang="de-CH"/>
              <a:pPr>
                <a:defRPr/>
              </a:pPr>
              <a:t>‹Nr.›</a:t>
            </a:fld>
            <a:endParaRPr lang="de-CH"/>
          </a:p>
        </p:txBody>
      </p:sp>
    </p:spTree>
    <p:extLst>
      <p:ext uri="{BB962C8B-B14F-4D97-AF65-F5344CB8AC3E}">
        <p14:creationId xmlns:p14="http://schemas.microsoft.com/office/powerpoint/2010/main" val="4094082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82600"/>
          </a:xfrm>
          <a:prstGeom prst="rect">
            <a:avLst/>
          </a:prstGeom>
          <a:noFill/>
          <a:ln w="9525">
            <a:noFill/>
            <a:miter lim="800000"/>
            <a:headEnd/>
            <a:tailEnd/>
          </a:ln>
          <a:effectLst/>
        </p:spPr>
        <p:txBody>
          <a:bodyPr vert="horz" wrap="square" lIns="92428" tIns="46214" rIns="92428" bIns="46214" numCol="1" anchor="t" anchorCtr="0" compatLnSpc="1">
            <a:prstTxWarp prst="textNoShape">
              <a:avLst/>
            </a:prstTxWarp>
          </a:bodyPr>
          <a:lstStyle>
            <a:lvl1pPr defTabSz="923925">
              <a:defRPr sz="1200"/>
            </a:lvl1pPr>
          </a:lstStyle>
          <a:p>
            <a:pPr>
              <a:defRPr/>
            </a:pPr>
            <a:endParaRPr lang="de-CH"/>
          </a:p>
        </p:txBody>
      </p:sp>
      <p:sp>
        <p:nvSpPr>
          <p:cNvPr id="3075" name="Rectangle 3"/>
          <p:cNvSpPr>
            <a:spLocks noGrp="1" noChangeArrowheads="1"/>
          </p:cNvSpPr>
          <p:nvPr>
            <p:ph type="dt" idx="1"/>
          </p:nvPr>
        </p:nvSpPr>
        <p:spPr bwMode="auto">
          <a:xfrm>
            <a:off x="3886200" y="0"/>
            <a:ext cx="2970213" cy="482600"/>
          </a:xfrm>
          <a:prstGeom prst="rect">
            <a:avLst/>
          </a:prstGeom>
          <a:noFill/>
          <a:ln w="9525">
            <a:noFill/>
            <a:miter lim="800000"/>
            <a:headEnd/>
            <a:tailEnd/>
          </a:ln>
          <a:effectLst/>
        </p:spPr>
        <p:txBody>
          <a:bodyPr vert="horz" wrap="square" lIns="92428" tIns="46214" rIns="92428" bIns="46214" numCol="1" anchor="t" anchorCtr="0" compatLnSpc="1">
            <a:prstTxWarp prst="textNoShape">
              <a:avLst/>
            </a:prstTxWarp>
          </a:bodyPr>
          <a:lstStyle>
            <a:lvl1pPr algn="r" defTabSz="923925">
              <a:defRPr sz="1200"/>
            </a:lvl1pPr>
          </a:lstStyle>
          <a:p>
            <a:pPr>
              <a:defRPr/>
            </a:pPr>
            <a:endParaRPr lang="de-CH"/>
          </a:p>
        </p:txBody>
      </p:sp>
      <p:sp>
        <p:nvSpPr>
          <p:cNvPr id="25604" name="Rectangle 4"/>
          <p:cNvSpPr>
            <a:spLocks noGrp="1" noRot="1" noChangeAspect="1" noChangeArrowheads="1" noTextEdit="1"/>
          </p:cNvSpPr>
          <p:nvPr>
            <p:ph type="sldImg" idx="2"/>
          </p:nvPr>
        </p:nvSpPr>
        <p:spPr bwMode="auto">
          <a:xfrm>
            <a:off x="1019175" y="722313"/>
            <a:ext cx="4819650" cy="3614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7388" y="4578350"/>
            <a:ext cx="5483225" cy="4337050"/>
          </a:xfrm>
          <a:prstGeom prst="rect">
            <a:avLst/>
          </a:prstGeom>
          <a:noFill/>
          <a:ln w="9525">
            <a:noFill/>
            <a:miter lim="800000"/>
            <a:headEnd/>
            <a:tailEnd/>
          </a:ln>
          <a:effectLst/>
        </p:spPr>
        <p:txBody>
          <a:bodyPr vert="horz" wrap="square" lIns="92428" tIns="46214" rIns="92428" bIns="46214" numCol="1" anchor="t" anchorCtr="0" compatLnSpc="1">
            <a:prstTxWarp prst="textNoShape">
              <a:avLst/>
            </a:prstTxWarp>
          </a:bodyPr>
          <a:lstStyle/>
          <a:p>
            <a:pPr lvl="0"/>
            <a:r>
              <a:rPr lang="de-CH" noProof="0" smtClean="0"/>
              <a:t>Textmasterformate durch Klicken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3078" name="Rectangle 6"/>
          <p:cNvSpPr>
            <a:spLocks noGrp="1" noChangeArrowheads="1"/>
          </p:cNvSpPr>
          <p:nvPr>
            <p:ph type="ftr" sz="quarter" idx="4"/>
          </p:nvPr>
        </p:nvSpPr>
        <p:spPr bwMode="auto">
          <a:xfrm>
            <a:off x="0" y="9153525"/>
            <a:ext cx="2970213" cy="482600"/>
          </a:xfrm>
          <a:prstGeom prst="rect">
            <a:avLst/>
          </a:prstGeom>
          <a:noFill/>
          <a:ln w="9525">
            <a:noFill/>
            <a:miter lim="800000"/>
            <a:headEnd/>
            <a:tailEnd/>
          </a:ln>
          <a:effectLst/>
        </p:spPr>
        <p:txBody>
          <a:bodyPr vert="horz" wrap="square" lIns="92428" tIns="46214" rIns="92428" bIns="46214" numCol="1" anchor="b" anchorCtr="0" compatLnSpc="1">
            <a:prstTxWarp prst="textNoShape">
              <a:avLst/>
            </a:prstTxWarp>
          </a:bodyPr>
          <a:lstStyle>
            <a:lvl1pPr defTabSz="923925">
              <a:defRPr sz="1200"/>
            </a:lvl1pPr>
          </a:lstStyle>
          <a:p>
            <a:pPr>
              <a:defRPr/>
            </a:pPr>
            <a:endParaRPr lang="de-CH"/>
          </a:p>
        </p:txBody>
      </p:sp>
      <p:sp>
        <p:nvSpPr>
          <p:cNvPr id="3079" name="Rectangle 7"/>
          <p:cNvSpPr>
            <a:spLocks noGrp="1" noChangeArrowheads="1"/>
          </p:cNvSpPr>
          <p:nvPr>
            <p:ph type="sldNum" sz="quarter" idx="5"/>
          </p:nvPr>
        </p:nvSpPr>
        <p:spPr bwMode="auto">
          <a:xfrm>
            <a:off x="3886200" y="9153525"/>
            <a:ext cx="2970213" cy="482600"/>
          </a:xfrm>
          <a:prstGeom prst="rect">
            <a:avLst/>
          </a:prstGeom>
          <a:noFill/>
          <a:ln w="9525">
            <a:noFill/>
            <a:miter lim="800000"/>
            <a:headEnd/>
            <a:tailEnd/>
          </a:ln>
          <a:effectLst/>
        </p:spPr>
        <p:txBody>
          <a:bodyPr vert="horz" wrap="square" lIns="92428" tIns="46214" rIns="92428" bIns="46214" numCol="1" anchor="b" anchorCtr="0" compatLnSpc="1">
            <a:prstTxWarp prst="textNoShape">
              <a:avLst/>
            </a:prstTxWarp>
          </a:bodyPr>
          <a:lstStyle>
            <a:lvl1pPr algn="r" defTabSz="923925">
              <a:defRPr sz="1200"/>
            </a:lvl1pPr>
          </a:lstStyle>
          <a:p>
            <a:pPr>
              <a:defRPr/>
            </a:pPr>
            <a:fld id="{C4CD18B6-DA6B-4271-A4CD-165C6BB247EE}" type="slidenum">
              <a:rPr lang="de-CH"/>
              <a:pPr>
                <a:defRPr/>
              </a:pPr>
              <a:t>‹Nr.›</a:t>
            </a:fld>
            <a:endParaRPr lang="de-CH"/>
          </a:p>
        </p:txBody>
      </p:sp>
    </p:spTree>
    <p:extLst>
      <p:ext uri="{BB962C8B-B14F-4D97-AF65-F5344CB8AC3E}">
        <p14:creationId xmlns:p14="http://schemas.microsoft.com/office/powerpoint/2010/main" val="523177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3F7E0171-1CCC-4858-AB46-C57BCF20FC1D}" type="slidenum">
              <a:rPr lang="de-CH" smtClean="0"/>
              <a:pPr eaLnBrk="1" hangingPunct="1"/>
              <a:t>1</a:t>
            </a:fld>
            <a:endParaRPr lang="de-CH"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de-CH" smtClean="0"/>
              <a:t>Geschätzte Damen und Herren</a:t>
            </a:r>
          </a:p>
          <a:p>
            <a:pPr eaLnBrk="1" hangingPunct="1">
              <a:lnSpc>
                <a:spcPct val="90000"/>
              </a:lnSpc>
            </a:pPr>
            <a:r>
              <a:rPr lang="de-CH" smtClean="0"/>
              <a:t>Liebe Midnight Basket Emmen-Fans</a:t>
            </a:r>
          </a:p>
          <a:p>
            <a:pPr eaLnBrk="1" hangingPunct="1">
              <a:lnSpc>
                <a:spcPct val="90000"/>
              </a:lnSpc>
            </a:pPr>
            <a:endParaRPr lang="de-CH" smtClean="0"/>
          </a:p>
          <a:p>
            <a:pPr eaLnBrk="1" hangingPunct="1">
              <a:lnSpc>
                <a:spcPct val="90000"/>
              </a:lnSpc>
            </a:pPr>
            <a:r>
              <a:rPr lang="de-CH" smtClean="0"/>
              <a:t>Begrüsse zur 2. ordentlichen Generalversammlung</a:t>
            </a:r>
          </a:p>
          <a:p>
            <a:pPr eaLnBrk="1" hangingPunct="1">
              <a:lnSpc>
                <a:spcPct val="90000"/>
              </a:lnSpc>
            </a:pPr>
            <a:r>
              <a:rPr lang="de-CH" smtClean="0"/>
              <a:t>Schön, dass ihr Zeit gefunden habt, mit mir, mit uns auf das vergangenen Jahr zurückzublicken.</a:t>
            </a:r>
          </a:p>
          <a:p>
            <a:pPr eaLnBrk="1" hangingPunct="1">
              <a:lnSpc>
                <a:spcPct val="90000"/>
              </a:lnSpc>
            </a:pPr>
            <a:endParaRPr lang="de-CH" smtClean="0"/>
          </a:p>
          <a:p>
            <a:pPr eaLnBrk="1" hangingPunct="1">
              <a:lnSpc>
                <a:spcPct val="90000"/>
              </a:lnSpc>
            </a:pPr>
            <a:r>
              <a:rPr lang="de-CH" smtClean="0"/>
              <a:t>Gäste?</a:t>
            </a:r>
          </a:p>
          <a:p>
            <a:pPr eaLnBrk="1" hangingPunct="1">
              <a:lnSpc>
                <a:spcPct val="90000"/>
              </a:lnSpc>
            </a:pPr>
            <a:r>
              <a:rPr lang="de-CH" smtClean="0"/>
              <a:t>Einladungen sind fristgerecht verschickt worden. Es wurden kein Anträge zuhanden des Vorstandes eingereicht.</a:t>
            </a:r>
          </a:p>
          <a:p>
            <a:pPr eaLnBrk="1" hangingPunct="1">
              <a:lnSpc>
                <a:spcPct val="90000"/>
              </a:lnSpc>
            </a:pPr>
            <a:r>
              <a:rPr lang="de-CH" smtClean="0"/>
              <a:t>Bitte tragt euch in die Präsenzlisten ein.</a:t>
            </a:r>
          </a:p>
          <a:p>
            <a:pPr eaLnBrk="1" hangingPunct="1">
              <a:lnSpc>
                <a:spcPct val="90000"/>
              </a:lnSpc>
            </a:pPr>
            <a:r>
              <a:rPr lang="de-CH" smtClean="0"/>
              <a:t>Stimmberechtigt sind alle eingetragenen Kollektivmitglieder, sie haben das 20-fache Stimmrecht, alle Einzelmitglieder haben Einzelstimmrecht.</a:t>
            </a:r>
          </a:p>
          <a:p>
            <a:pPr eaLnBrk="1" hangingPunct="1">
              <a:lnSpc>
                <a:spcPct val="90000"/>
              </a:lnSpc>
            </a:pPr>
            <a:endParaRPr lang="de-CH" smtClean="0"/>
          </a:p>
          <a:p>
            <a:pPr eaLnBrk="1" hangingPunct="1">
              <a:lnSpc>
                <a:spcPct val="90000"/>
              </a:lnSpc>
            </a:pPr>
            <a:r>
              <a:rPr lang="de-CH" smtClean="0"/>
              <a:t>Ablauf sieht wie folgt aus:</a:t>
            </a:r>
          </a:p>
          <a:p>
            <a:pPr eaLnBrk="1" hangingPunct="1">
              <a:lnSpc>
                <a:spcPct val="90000"/>
              </a:lnSpc>
            </a:pPr>
            <a:endParaRPr lang="de-CH" smtClean="0"/>
          </a:p>
          <a:p>
            <a:pPr eaLnBrk="1" hangingPunct="1">
              <a:lnSpc>
                <a:spcPct val="90000"/>
              </a:lnSpc>
            </a:pPr>
            <a:r>
              <a:rPr lang="de-CH" smtClean="0"/>
              <a:t>Einstimmung via eines unglaublich guten Produktes, welche von den Jugendlichen selbst produziert wurde und welches inzwischen Schweizweit in der MB Szene Furora macht.</a:t>
            </a:r>
          </a:p>
          <a:p>
            <a:pPr eaLnBrk="1" hangingPunct="1">
              <a:lnSpc>
                <a:spcPct val="90000"/>
              </a:lnSpc>
            </a:pPr>
            <a:endParaRPr lang="de-CH" smtClean="0"/>
          </a:p>
          <a:p>
            <a:pPr eaLnBrk="1" hangingPunct="1">
              <a:lnSpc>
                <a:spcPct val="90000"/>
              </a:lnSpc>
            </a:pPr>
            <a:r>
              <a:rPr lang="de-CH" smtClean="0"/>
              <a:t>Danach behandeln wir die ordentlichen Traktanden</a:t>
            </a:r>
          </a:p>
          <a:p>
            <a:pPr eaLnBrk="1" hangingPunct="1">
              <a:lnSpc>
                <a:spcPct val="90000"/>
              </a:lnSpc>
            </a:pPr>
            <a:endParaRPr lang="de-CH" smtClean="0"/>
          </a:p>
          <a:p>
            <a:pPr eaLnBrk="1" hangingPunct="1">
              <a:lnSpc>
                <a:spcPct val="90000"/>
              </a:lnSpc>
            </a:pPr>
            <a:endParaRPr lang="de-CH"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65EEF916-0CDA-4D8D-9051-FB95C21F8B69}" type="slidenum">
              <a:rPr lang="de-CH" smtClean="0"/>
              <a:pPr eaLnBrk="1" hangingPunct="1"/>
              <a:t>11</a:t>
            </a:fld>
            <a:endParaRPr lang="de-CH"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65EEF916-0CDA-4D8D-9051-FB95C21F8B69}" type="slidenum">
              <a:rPr lang="de-CH" smtClean="0"/>
              <a:pPr eaLnBrk="1" hangingPunct="1"/>
              <a:t>12</a:t>
            </a:fld>
            <a:endParaRPr lang="de-CH"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65EEF916-0CDA-4D8D-9051-FB95C21F8B69}" type="slidenum">
              <a:rPr lang="de-CH" smtClean="0"/>
              <a:pPr eaLnBrk="1" hangingPunct="1"/>
              <a:t>13</a:t>
            </a:fld>
            <a:endParaRPr lang="de-CH"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65EEF916-0CDA-4D8D-9051-FB95C21F8B69}" type="slidenum">
              <a:rPr lang="de-CH" smtClean="0"/>
              <a:pPr eaLnBrk="1" hangingPunct="1"/>
              <a:t>14</a:t>
            </a:fld>
            <a:endParaRPr lang="de-CH"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65EEF916-0CDA-4D8D-9051-FB95C21F8B69}" type="slidenum">
              <a:rPr lang="de-CH" smtClean="0"/>
              <a:pPr eaLnBrk="1" hangingPunct="1"/>
              <a:t>15</a:t>
            </a:fld>
            <a:endParaRPr lang="de-CH"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C3BDEA7C-2AED-43E3-B101-198F5A4965D9}" type="slidenum">
              <a:rPr lang="de-CH" smtClean="0"/>
              <a:pPr eaLnBrk="1" hangingPunct="1"/>
              <a:t>16</a:t>
            </a:fld>
            <a:endParaRPr lang="de-CH"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8AC5CEF1-84C7-490C-A331-1A0A830BBEA7}" type="slidenum">
              <a:rPr lang="de-CH" smtClean="0"/>
              <a:pPr eaLnBrk="1" hangingPunct="1"/>
              <a:t>17</a:t>
            </a:fld>
            <a:endParaRPr lang="de-CH"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686D4E81-38C9-49F6-9E12-153CCA3C78CF}" type="slidenum">
              <a:rPr lang="de-CH" smtClean="0"/>
              <a:pPr eaLnBrk="1" hangingPunct="1"/>
              <a:t>18</a:t>
            </a:fld>
            <a:endParaRPr lang="de-CH"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B16E4774-FB72-486B-B6FC-0D81FDBCA73F}" type="slidenum">
              <a:rPr lang="de-CH" smtClean="0"/>
              <a:pPr eaLnBrk="1" hangingPunct="1"/>
              <a:t>19</a:t>
            </a:fld>
            <a:endParaRPr lang="de-CH"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6200" y="9153525"/>
            <a:ext cx="29702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hangingPunct="1"/>
            <a:fld id="{016DC6D6-9027-4B2B-ADB6-D73AB4641E25}" type="slidenum">
              <a:rPr lang="de-CH" sz="1200"/>
              <a:pPr algn="r" eaLnBrk="1" hangingPunct="1"/>
              <a:t>20</a:t>
            </a:fld>
            <a:endParaRPr lang="de-CH"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6A9B2495-2525-42A6-B13C-9E663A4D5D35}" type="slidenum">
              <a:rPr lang="de-CH" smtClean="0"/>
              <a:pPr eaLnBrk="1" hangingPunct="1"/>
              <a:t>2</a:t>
            </a:fld>
            <a:endParaRPr lang="de-CH"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mtClean="0"/>
              <a:t>Gibt es Änderungswünsche zur Traktandenliste?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8AC5CEF1-84C7-490C-A331-1A0A830BBEA7}" type="slidenum">
              <a:rPr lang="de-CH" smtClean="0"/>
              <a:pPr eaLnBrk="1" hangingPunct="1"/>
              <a:t>21</a:t>
            </a:fld>
            <a:endParaRPr lang="de-CH"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5E04E7B9-8B65-4174-9F69-63ECE75E688A}" type="slidenum">
              <a:rPr lang="de-CH" smtClean="0"/>
              <a:pPr eaLnBrk="1" hangingPunct="1"/>
              <a:t>22</a:t>
            </a:fld>
            <a:endParaRPr lang="de-CH"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D8C19E4C-0ECB-4CFF-8B48-BB6A83278713}" type="slidenum">
              <a:rPr lang="de-CH" smtClean="0"/>
              <a:pPr eaLnBrk="1" hangingPunct="1"/>
              <a:t>24</a:t>
            </a:fld>
            <a:endParaRPr lang="de-CH"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4450756B-026B-464C-9639-880BDE19B09F}" type="slidenum">
              <a:rPr lang="de-CH" smtClean="0"/>
              <a:pPr eaLnBrk="1" hangingPunct="1"/>
              <a:t>3</a:t>
            </a:fld>
            <a:endParaRPr lang="de-CH"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5E6C8CBE-B6F0-4095-B428-FF997E0AA608}" type="slidenum">
              <a:rPr lang="de-CH" smtClean="0"/>
              <a:pPr eaLnBrk="1" hangingPunct="1"/>
              <a:t>4</a:t>
            </a:fld>
            <a:endParaRPr lang="de-CH"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z="1800" smtClean="0"/>
              <a:t>Kurz einige Statistische Aussagen</a:t>
            </a:r>
          </a:p>
          <a:p>
            <a:pPr eaLnBrk="1" hangingPunct="1"/>
            <a:endParaRPr lang="de-CH" sz="1800" smtClean="0"/>
          </a:p>
          <a:p>
            <a:pPr eaLnBrk="1" hangingPunct="1"/>
            <a:r>
              <a:rPr lang="de-CH" sz="1800" smtClean="0"/>
              <a:t>Nochmals der Anstieg</a:t>
            </a:r>
          </a:p>
          <a:p>
            <a:pPr eaLnBrk="1" hangingPunct="1"/>
            <a:endParaRPr lang="de-CH" sz="1800" smtClean="0"/>
          </a:p>
          <a:p>
            <a:pPr eaLnBrk="1" hangingPunct="1"/>
            <a:r>
              <a:rPr lang="de-CH" sz="1800" smtClean="0"/>
              <a:t>Deutlich mehr Girls dabei, das belebt das ganze enorm</a:t>
            </a:r>
          </a:p>
          <a:p>
            <a:pPr eaLnBrk="1" hangingPunct="1"/>
            <a:endParaRPr lang="de-CH" sz="1800" smtClean="0"/>
          </a:p>
          <a:p>
            <a:pPr eaLnBrk="1" hangingPunct="1"/>
            <a:endParaRPr lang="de-CH" sz="18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4079609B-158A-4FDD-8A25-5E90F60A3A5F}" type="slidenum">
              <a:rPr lang="de-CH" smtClean="0"/>
              <a:pPr eaLnBrk="1" hangingPunct="1"/>
              <a:t>5</a:t>
            </a:fld>
            <a:endParaRPr lang="de-CH"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FontTx/>
              <a:buChar char="•"/>
            </a:pPr>
            <a:r>
              <a:rPr lang="de-CH" sz="1800" smtClean="0"/>
              <a:t>Mindnight Emmen ist tatsächlich für die Emmer Jugend. In relativ kleines Kontongent kommt aus anderen Gemeinden. </a:t>
            </a:r>
          </a:p>
          <a:p>
            <a:pPr eaLnBrk="1" hangingPunct="1">
              <a:lnSpc>
                <a:spcPct val="90000"/>
              </a:lnSpc>
              <a:buFontTx/>
              <a:buChar char="•"/>
            </a:pPr>
            <a:r>
              <a:rPr lang="de-CH" sz="1800" smtClean="0"/>
              <a:t>Wir stellen aber doch fest, dass auch in unserer Umgebung nun einigen Projekte neu gestartet wurden und somit weniger Auswärtige Jugendliche zu uns kommen.</a:t>
            </a:r>
          </a:p>
          <a:p>
            <a:pPr eaLnBrk="1" hangingPunct="1">
              <a:lnSpc>
                <a:spcPct val="90000"/>
              </a:lnSpc>
              <a:buFontTx/>
              <a:buChar char="•"/>
            </a:pPr>
            <a:r>
              <a:rPr lang="de-CH" sz="1800" smtClean="0"/>
              <a:t>Wenn ich aber einen Ausblick in die nähere Zukunft wage, dann gilt es festzuhalten, dass die extreme Zunahme der Jugendlichen, welch von unserem Angebot profitieren wollen uns an die Grenzen des Machbaren stossen.</a:t>
            </a:r>
          </a:p>
          <a:p>
            <a:pPr eaLnBrk="1" hangingPunct="1">
              <a:lnSpc>
                <a:spcPct val="90000"/>
              </a:lnSpc>
              <a:buFontTx/>
              <a:buChar char="•"/>
            </a:pPr>
            <a:r>
              <a:rPr lang="de-CH" sz="1800" smtClean="0"/>
              <a:t>Aktuell liegt der Durchschnitt bei 120 gegenüber 92 im Jahr 2008</a:t>
            </a:r>
          </a:p>
          <a:p>
            <a:pPr eaLnBrk="1" hangingPunct="1">
              <a:lnSpc>
                <a:spcPct val="90000"/>
              </a:lnSpc>
              <a:buFontTx/>
              <a:buChar char="•"/>
            </a:pPr>
            <a:r>
              <a:rPr lang="de-CH" sz="1800" smtClean="0"/>
              <a:t>Der Vorstand und die Abendleitung ist her gefordert.</a:t>
            </a:r>
          </a:p>
          <a:p>
            <a:pPr eaLnBrk="1" hangingPunct="1">
              <a:lnSpc>
                <a:spcPct val="90000"/>
              </a:lnSpc>
              <a:buFontTx/>
              <a:buChar char="•"/>
            </a:pPr>
            <a:endParaRPr lang="de-CH" sz="18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DB8FE95A-13CD-41D4-8A59-1C42232EEC0A}" type="slidenum">
              <a:rPr lang="de-CH" smtClean="0"/>
              <a:pPr eaLnBrk="1" hangingPunct="1"/>
              <a:t>6</a:t>
            </a:fld>
            <a:endParaRPr lang="de-CH" smtClean="0"/>
          </a:p>
        </p:txBody>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z="1600" smtClean="0"/>
              <a:t>Wir haben unser Zielpublikum zwischen 13 und 17 in der Rossmooshalle. </a:t>
            </a:r>
          </a:p>
          <a:p>
            <a:pPr eaLnBrk="1" hangingPunct="1"/>
            <a:r>
              <a:rPr lang="de-CH" sz="1600" smtClean="0"/>
              <a:t>Dass die Anzahl der Jüngeren gestiegen ist bereitet aber doch etwas Kopfzerbrechen.</a:t>
            </a:r>
          </a:p>
          <a:p>
            <a:pPr eaLnBrk="1" hangingPunct="1"/>
            <a:r>
              <a:rPr lang="de-CH" sz="1600" smtClean="0"/>
              <a:t>In einigen Familien scheint die Meinung vorzuherrschen, dass wir schon auch auf den oder die Jüngste aufpassen werden.</a:t>
            </a:r>
          </a:p>
          <a:p>
            <a:pPr eaLnBrk="1" hangingPunct="1"/>
            <a:endParaRPr lang="de-CH" sz="1600" smtClean="0"/>
          </a:p>
          <a:p>
            <a:pPr eaLnBrk="1" hangingPunct="1"/>
            <a:r>
              <a:rPr lang="de-CH" sz="1600" smtClean="0"/>
              <a:t>Das Abendteam weist aber Jüngere beim zweiten Besuch konsequent weg.</a:t>
            </a:r>
          </a:p>
          <a:p>
            <a:pPr eaLnBrk="1" hangingPunct="1"/>
            <a:endParaRPr lang="de-CH" sz="1600" smtClean="0"/>
          </a:p>
          <a:p>
            <a:pPr eaLnBrk="1" hangingPunct="1"/>
            <a:r>
              <a:rPr lang="de-CH" sz="1600" smtClean="0"/>
              <a:t>Meist ist es aber eh schwierig, die Einstufung von Auge aus zu machen. Und Ausweise haben natürlich nicht alle dabei.</a:t>
            </a:r>
          </a:p>
          <a:p>
            <a:pPr eaLnBrk="1" hangingPunct="1"/>
            <a:endParaRPr lang="de-CH" sz="1600" smtClean="0"/>
          </a:p>
          <a:p>
            <a:pPr eaLnBrk="1" hangingPunct="1"/>
            <a:r>
              <a:rPr lang="de-CH" sz="1600" smtClean="0"/>
              <a:t>Viele der älteren sind schon lange dabei und geniessen einfach die Atmosphäre.</a:t>
            </a:r>
          </a:p>
        </p:txBody>
      </p:sp>
      <p:graphicFrame>
        <p:nvGraphicFramePr>
          <p:cNvPr id="31748" name="Object 4"/>
          <p:cNvGraphicFramePr>
            <a:graphicFrameLocks noChangeAspect="1"/>
          </p:cNvGraphicFramePr>
          <p:nvPr/>
        </p:nvGraphicFramePr>
        <p:xfrm>
          <a:off x="488950" y="344488"/>
          <a:ext cx="5697538" cy="3560762"/>
        </p:xfrm>
        <a:graphic>
          <a:graphicData uri="http://schemas.openxmlformats.org/presentationml/2006/ole">
            <mc:AlternateContent xmlns:mc="http://schemas.openxmlformats.org/markup-compatibility/2006">
              <mc:Choice xmlns:v="urn:schemas-microsoft-com:vml" Requires="v">
                <p:oleObj spid="_x0000_s31765" name="Diagramm" r:id="rId4" imgW="5867400" imgH="3667125" progId="Excel.Chart.8">
                  <p:embed/>
                </p:oleObj>
              </mc:Choice>
              <mc:Fallback>
                <p:oleObj name="Diagramm" r:id="rId4" imgW="5867400" imgH="3667125"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50" y="344488"/>
                        <a:ext cx="5697538" cy="356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A95D5D3B-F1A0-4CCE-8358-02339CFE613D}" type="slidenum">
              <a:rPr lang="de-CH" smtClean="0"/>
              <a:pPr eaLnBrk="1" hangingPunct="1"/>
              <a:t>8</a:t>
            </a:fld>
            <a:endParaRPr lang="de-CH"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BAF1C03C-8B36-408A-8AEB-42E7C33FC6E4}" type="slidenum">
              <a:rPr lang="de-CH" smtClean="0"/>
              <a:pPr eaLnBrk="1" hangingPunct="1"/>
              <a:t>9</a:t>
            </a:fld>
            <a:endParaRPr lang="de-CH"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623FB73B-C98E-4CD9-B022-6FC21E756074}" type="slidenum">
              <a:rPr lang="de-CH" smtClean="0"/>
              <a:pPr eaLnBrk="1" hangingPunct="1"/>
              <a:t>10</a:t>
            </a:fld>
            <a:endParaRPr lang="de-CH"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2130425"/>
            <a:ext cx="7772400" cy="1470025"/>
          </a:xfrm>
        </p:spPr>
        <p:txBody>
          <a:bodyPr/>
          <a:lstStyle>
            <a:lvl1pPr>
              <a:defRPr/>
            </a:lvl1pPr>
          </a:lstStyle>
          <a:p>
            <a:r>
              <a:rPr lang="de-CH"/>
              <a:t>Titelmasterformat durch Klicken bearbeiten</a:t>
            </a:r>
          </a:p>
        </p:txBody>
      </p:sp>
      <p:sp>
        <p:nvSpPr>
          <p:cNvPr id="256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de-CH"/>
              <a:t>Formatvorlage des Untertitelmasters durch Klicken bearbeiten</a:t>
            </a:r>
          </a:p>
        </p:txBody>
      </p:sp>
      <p:sp>
        <p:nvSpPr>
          <p:cNvPr id="5" name="Rectangle 4"/>
          <p:cNvSpPr>
            <a:spLocks noGrp="1" noChangeArrowheads="1"/>
          </p:cNvSpPr>
          <p:nvPr>
            <p:ph type="dt" sz="half" idx="10"/>
          </p:nvPr>
        </p:nvSpPr>
        <p:spPr/>
        <p:txBody>
          <a:bodyPr/>
          <a:lstStyle>
            <a:lvl1pPr>
              <a:defRPr sz="1000"/>
            </a:lvl1pPr>
          </a:lstStyle>
          <a:p>
            <a:pPr>
              <a:defRPr/>
            </a:pPr>
            <a:endParaRPr lang="de-CH"/>
          </a:p>
        </p:txBody>
      </p:sp>
      <p:sp>
        <p:nvSpPr>
          <p:cNvPr id="6" name="Rectangle 5"/>
          <p:cNvSpPr>
            <a:spLocks noGrp="1" noChangeArrowheads="1"/>
          </p:cNvSpPr>
          <p:nvPr>
            <p:ph type="ftr" sz="quarter" idx="11"/>
          </p:nvPr>
        </p:nvSpPr>
        <p:spPr/>
        <p:txBody>
          <a:bodyPr/>
          <a:lstStyle>
            <a:lvl1pPr>
              <a:defRPr sz="1000"/>
            </a:lvl1pPr>
          </a:lstStyle>
          <a:p>
            <a:pPr>
              <a:defRPr/>
            </a:pPr>
            <a:endParaRPr lang="de-CH"/>
          </a:p>
        </p:txBody>
      </p:sp>
      <p:sp>
        <p:nvSpPr>
          <p:cNvPr id="7" name="Rectangle 6"/>
          <p:cNvSpPr>
            <a:spLocks noGrp="1" noChangeArrowheads="1"/>
          </p:cNvSpPr>
          <p:nvPr>
            <p:ph type="sldNum" sz="quarter" idx="12"/>
          </p:nvPr>
        </p:nvSpPr>
        <p:spPr/>
        <p:txBody>
          <a:bodyPr/>
          <a:lstStyle>
            <a:lvl1pPr>
              <a:defRPr/>
            </a:lvl1pPr>
          </a:lstStyle>
          <a:p>
            <a:pPr>
              <a:defRPr/>
            </a:pPr>
            <a:fld id="{9B3DAF38-78A7-4503-9155-212B53D9F9FE}" type="slidenum">
              <a:rPr lang="de-CH"/>
              <a:pPr>
                <a:defRPr/>
              </a:pPr>
              <a:t>‹Nr.›</a:t>
            </a:fld>
            <a:endParaRPr lang="de-CH"/>
          </a:p>
        </p:txBody>
      </p:sp>
      <p:pic>
        <p:nvPicPr>
          <p:cNvPr id="57346" name="Picture 2" descr="J:\Backup\Projekte Business\orionIS\Projekte\Midnight Baket - Emmen\Marketing\Logo\MB-Logo 04.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12360" y="5680298"/>
            <a:ext cx="1258044" cy="108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762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9E20A3DA-469B-48BB-8CFF-2CE5BB336538}" type="slidenum">
              <a:rPr lang="de-CH"/>
              <a:pPr>
                <a:defRPr/>
              </a:pPr>
              <a:t>‹Nr.›</a:t>
            </a:fld>
            <a:endParaRPr lang="de-CH"/>
          </a:p>
        </p:txBody>
      </p:sp>
    </p:spTree>
    <p:extLst>
      <p:ext uri="{BB962C8B-B14F-4D97-AF65-F5344CB8AC3E}">
        <p14:creationId xmlns:p14="http://schemas.microsoft.com/office/powerpoint/2010/main" val="3025366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04013" y="274638"/>
            <a:ext cx="1982787"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755650" y="274638"/>
            <a:ext cx="5795963"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62FA0A95-618F-45BD-B680-CD193CF3B76C}" type="slidenum">
              <a:rPr lang="de-CH"/>
              <a:pPr>
                <a:defRPr/>
              </a:pPr>
              <a:t>‹Nr.›</a:t>
            </a:fld>
            <a:endParaRPr lang="de-CH"/>
          </a:p>
        </p:txBody>
      </p:sp>
    </p:spTree>
    <p:extLst>
      <p:ext uri="{BB962C8B-B14F-4D97-AF65-F5344CB8AC3E}">
        <p14:creationId xmlns:p14="http://schemas.microsoft.com/office/powerpoint/2010/main" val="4071231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8ABDF6B4-0A08-41E8-9AE6-03EF2441BDF3}" type="slidenum">
              <a:rPr lang="de-CH"/>
              <a:pPr>
                <a:defRPr/>
              </a:pPr>
              <a:t>‹Nr.›</a:t>
            </a:fld>
            <a:endParaRPr lang="de-CH"/>
          </a:p>
        </p:txBody>
      </p:sp>
    </p:spTree>
    <p:extLst>
      <p:ext uri="{BB962C8B-B14F-4D97-AF65-F5344CB8AC3E}">
        <p14:creationId xmlns:p14="http://schemas.microsoft.com/office/powerpoint/2010/main" val="300644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BC0C3010-66B7-4843-B89C-E6875BA39EE0}" type="slidenum">
              <a:rPr lang="de-CH"/>
              <a:pPr>
                <a:defRPr/>
              </a:pPr>
              <a:t>‹Nr.›</a:t>
            </a:fld>
            <a:endParaRPr lang="de-CH"/>
          </a:p>
        </p:txBody>
      </p:sp>
    </p:spTree>
    <p:extLst>
      <p:ext uri="{BB962C8B-B14F-4D97-AF65-F5344CB8AC3E}">
        <p14:creationId xmlns:p14="http://schemas.microsoft.com/office/powerpoint/2010/main" val="289807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755650" y="1600200"/>
            <a:ext cx="3889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797425" y="1600200"/>
            <a:ext cx="3889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BC45853F-C833-4420-9E4A-D5CBEE5BB282}" type="slidenum">
              <a:rPr lang="de-CH"/>
              <a:pPr>
                <a:defRPr/>
              </a:pPr>
              <a:t>‹Nr.›</a:t>
            </a:fld>
            <a:endParaRPr lang="de-CH"/>
          </a:p>
        </p:txBody>
      </p:sp>
    </p:spTree>
    <p:extLst>
      <p:ext uri="{BB962C8B-B14F-4D97-AF65-F5344CB8AC3E}">
        <p14:creationId xmlns:p14="http://schemas.microsoft.com/office/powerpoint/2010/main" val="260558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Rectangle 4"/>
          <p:cNvSpPr>
            <a:spLocks noGrp="1" noChangeArrowheads="1"/>
          </p:cNvSpPr>
          <p:nvPr>
            <p:ph type="dt" sz="half" idx="10"/>
          </p:nvPr>
        </p:nvSpPr>
        <p:spPr>
          <a:ln/>
        </p:spPr>
        <p:txBody>
          <a:bodyPr/>
          <a:lstStyle>
            <a:lvl1pPr>
              <a:defRPr/>
            </a:lvl1pPr>
          </a:lstStyle>
          <a:p>
            <a:pPr>
              <a:defRPr/>
            </a:pPr>
            <a:endParaRPr lang="de-CH"/>
          </a:p>
        </p:txBody>
      </p:sp>
      <p:sp>
        <p:nvSpPr>
          <p:cNvPr id="8" name="Rectangle 5"/>
          <p:cNvSpPr>
            <a:spLocks noGrp="1" noChangeArrowheads="1"/>
          </p:cNvSpPr>
          <p:nvPr>
            <p:ph type="ftr" sz="quarter" idx="11"/>
          </p:nvPr>
        </p:nvSpPr>
        <p:spPr>
          <a:ln/>
        </p:spPr>
        <p:txBody>
          <a:bodyPr/>
          <a:lstStyle>
            <a:lvl1pPr>
              <a:defRPr/>
            </a:lvl1pPr>
          </a:lstStyle>
          <a:p>
            <a:pPr>
              <a:defRPr/>
            </a:pPr>
            <a:endParaRPr lang="de-CH"/>
          </a:p>
        </p:txBody>
      </p:sp>
      <p:sp>
        <p:nvSpPr>
          <p:cNvPr id="9" name="Rectangle 6"/>
          <p:cNvSpPr>
            <a:spLocks noGrp="1" noChangeArrowheads="1"/>
          </p:cNvSpPr>
          <p:nvPr>
            <p:ph type="sldNum" sz="quarter" idx="12"/>
          </p:nvPr>
        </p:nvSpPr>
        <p:spPr>
          <a:ln/>
        </p:spPr>
        <p:txBody>
          <a:bodyPr/>
          <a:lstStyle>
            <a:lvl1pPr>
              <a:defRPr/>
            </a:lvl1pPr>
          </a:lstStyle>
          <a:p>
            <a:pPr>
              <a:defRPr/>
            </a:pPr>
            <a:fld id="{CC283AB0-3B0E-4EA4-A6F5-4EABA4B6D107}" type="slidenum">
              <a:rPr lang="de-CH"/>
              <a:pPr>
                <a:defRPr/>
              </a:pPr>
              <a:t>‹Nr.›</a:t>
            </a:fld>
            <a:endParaRPr lang="de-CH"/>
          </a:p>
        </p:txBody>
      </p:sp>
    </p:spTree>
    <p:extLst>
      <p:ext uri="{BB962C8B-B14F-4D97-AF65-F5344CB8AC3E}">
        <p14:creationId xmlns:p14="http://schemas.microsoft.com/office/powerpoint/2010/main" val="3601571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Rectangle 4"/>
          <p:cNvSpPr>
            <a:spLocks noGrp="1" noChangeArrowheads="1"/>
          </p:cNvSpPr>
          <p:nvPr>
            <p:ph type="dt" sz="half" idx="10"/>
          </p:nvPr>
        </p:nvSpPr>
        <p:spPr>
          <a:ln/>
        </p:spPr>
        <p:txBody>
          <a:bodyPr/>
          <a:lstStyle>
            <a:lvl1pPr>
              <a:defRPr/>
            </a:lvl1pPr>
          </a:lstStyle>
          <a:p>
            <a:pPr>
              <a:defRPr/>
            </a:pPr>
            <a:endParaRPr lang="de-CH"/>
          </a:p>
        </p:txBody>
      </p:sp>
      <p:sp>
        <p:nvSpPr>
          <p:cNvPr id="4" name="Rectangle 5"/>
          <p:cNvSpPr>
            <a:spLocks noGrp="1" noChangeArrowheads="1"/>
          </p:cNvSpPr>
          <p:nvPr>
            <p:ph type="ftr" sz="quarter" idx="11"/>
          </p:nvPr>
        </p:nvSpPr>
        <p:spPr>
          <a:ln/>
        </p:spPr>
        <p:txBody>
          <a:bodyPr/>
          <a:lstStyle>
            <a:lvl1pPr>
              <a:defRPr/>
            </a:lvl1pPr>
          </a:lstStyle>
          <a:p>
            <a:pPr>
              <a:defRPr/>
            </a:pPr>
            <a:endParaRPr lang="de-CH"/>
          </a:p>
        </p:txBody>
      </p:sp>
      <p:sp>
        <p:nvSpPr>
          <p:cNvPr id="5" name="Rectangle 6"/>
          <p:cNvSpPr>
            <a:spLocks noGrp="1" noChangeArrowheads="1"/>
          </p:cNvSpPr>
          <p:nvPr>
            <p:ph type="sldNum" sz="quarter" idx="12"/>
          </p:nvPr>
        </p:nvSpPr>
        <p:spPr>
          <a:ln/>
        </p:spPr>
        <p:txBody>
          <a:bodyPr/>
          <a:lstStyle>
            <a:lvl1pPr>
              <a:defRPr/>
            </a:lvl1pPr>
          </a:lstStyle>
          <a:p>
            <a:pPr>
              <a:defRPr/>
            </a:pPr>
            <a:fld id="{E8E9654F-5AC9-4246-B365-5BB90E0E4AEE}" type="slidenum">
              <a:rPr lang="de-CH"/>
              <a:pPr>
                <a:defRPr/>
              </a:pPr>
              <a:t>‹Nr.›</a:t>
            </a:fld>
            <a:endParaRPr lang="de-CH"/>
          </a:p>
        </p:txBody>
      </p:sp>
    </p:spTree>
    <p:extLst>
      <p:ext uri="{BB962C8B-B14F-4D97-AF65-F5344CB8AC3E}">
        <p14:creationId xmlns:p14="http://schemas.microsoft.com/office/powerpoint/2010/main" val="322746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CH"/>
          </a:p>
        </p:txBody>
      </p:sp>
      <p:sp>
        <p:nvSpPr>
          <p:cNvPr id="3" name="Rectangle 5"/>
          <p:cNvSpPr>
            <a:spLocks noGrp="1" noChangeArrowheads="1"/>
          </p:cNvSpPr>
          <p:nvPr>
            <p:ph type="ftr" sz="quarter" idx="11"/>
          </p:nvPr>
        </p:nvSpPr>
        <p:spPr>
          <a:ln/>
        </p:spPr>
        <p:txBody>
          <a:bodyPr/>
          <a:lstStyle>
            <a:lvl1pPr>
              <a:defRPr/>
            </a:lvl1pPr>
          </a:lstStyle>
          <a:p>
            <a:pPr>
              <a:defRPr/>
            </a:pPr>
            <a:endParaRPr lang="de-CH"/>
          </a:p>
        </p:txBody>
      </p:sp>
      <p:sp>
        <p:nvSpPr>
          <p:cNvPr id="4" name="Rectangle 6"/>
          <p:cNvSpPr>
            <a:spLocks noGrp="1" noChangeArrowheads="1"/>
          </p:cNvSpPr>
          <p:nvPr>
            <p:ph type="sldNum" sz="quarter" idx="12"/>
          </p:nvPr>
        </p:nvSpPr>
        <p:spPr>
          <a:ln/>
        </p:spPr>
        <p:txBody>
          <a:bodyPr/>
          <a:lstStyle>
            <a:lvl1pPr>
              <a:defRPr/>
            </a:lvl1pPr>
          </a:lstStyle>
          <a:p>
            <a:pPr>
              <a:defRPr/>
            </a:pPr>
            <a:fld id="{760C98E2-2C83-474D-B206-0BE92B783DFE}" type="slidenum">
              <a:rPr lang="de-CH"/>
              <a:pPr>
                <a:defRPr/>
              </a:pPr>
              <a:t>‹Nr.›</a:t>
            </a:fld>
            <a:endParaRPr lang="de-CH"/>
          </a:p>
        </p:txBody>
      </p:sp>
    </p:spTree>
    <p:extLst>
      <p:ext uri="{BB962C8B-B14F-4D97-AF65-F5344CB8AC3E}">
        <p14:creationId xmlns:p14="http://schemas.microsoft.com/office/powerpoint/2010/main" val="2060971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45B8C855-1F3C-45C8-AD89-87D3A2A1EBA0}" type="slidenum">
              <a:rPr lang="de-CH"/>
              <a:pPr>
                <a:defRPr/>
              </a:pPr>
              <a:t>‹Nr.›</a:t>
            </a:fld>
            <a:endParaRPr lang="de-CH"/>
          </a:p>
        </p:txBody>
      </p:sp>
    </p:spTree>
    <p:extLst>
      <p:ext uri="{BB962C8B-B14F-4D97-AF65-F5344CB8AC3E}">
        <p14:creationId xmlns:p14="http://schemas.microsoft.com/office/powerpoint/2010/main" val="61141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90649E16-92DD-461C-BE05-C1B6AF55842C}" type="slidenum">
              <a:rPr lang="de-CH"/>
              <a:pPr>
                <a:defRPr/>
              </a:pPr>
              <a:t>‹Nr.›</a:t>
            </a:fld>
            <a:endParaRPr lang="de-CH"/>
          </a:p>
        </p:txBody>
      </p:sp>
    </p:spTree>
    <p:extLst>
      <p:ext uri="{BB962C8B-B14F-4D97-AF65-F5344CB8AC3E}">
        <p14:creationId xmlns:p14="http://schemas.microsoft.com/office/powerpoint/2010/main" val="2701550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650" y="274638"/>
            <a:ext cx="7931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755650" y="1600200"/>
            <a:ext cx="79311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e-CH"/>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CH"/>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C8DA7B9-ABDF-4AE6-B530-05152DCDB66F}" type="slidenum">
              <a:rPr lang="de-CH"/>
              <a:pPr>
                <a:defRPr/>
              </a:pPr>
              <a:t>‹Nr.›</a:t>
            </a:fld>
            <a:endParaRPr lang="de-CH"/>
          </a:p>
        </p:txBody>
      </p:sp>
      <p:pic>
        <p:nvPicPr>
          <p:cNvPr id="1031" name="Picture 124" descr="Midnight Basket"/>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8101013" y="5988050"/>
            <a:ext cx="1042987"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5"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rtl="0" eaLnBrk="0" fontAlgn="base" hangingPunct="0">
        <a:spcBef>
          <a:spcPct val="0"/>
        </a:spcBef>
        <a:spcAft>
          <a:spcPct val="0"/>
        </a:spcAft>
        <a:defRPr sz="4400">
          <a:solidFill>
            <a:srgbClr val="B2B2B2"/>
          </a:solidFill>
          <a:latin typeface="+mj-lt"/>
          <a:ea typeface="+mj-ea"/>
          <a:cs typeface="+mj-cs"/>
        </a:defRPr>
      </a:lvl1pPr>
      <a:lvl2pPr algn="ctr" rtl="0" eaLnBrk="0" fontAlgn="base" hangingPunct="0">
        <a:spcBef>
          <a:spcPct val="0"/>
        </a:spcBef>
        <a:spcAft>
          <a:spcPct val="0"/>
        </a:spcAft>
        <a:defRPr sz="4400">
          <a:solidFill>
            <a:srgbClr val="B2B2B2"/>
          </a:solidFill>
          <a:latin typeface="Futura Bold" pitchFamily="34" charset="0"/>
        </a:defRPr>
      </a:lvl2pPr>
      <a:lvl3pPr algn="ctr" rtl="0" eaLnBrk="0" fontAlgn="base" hangingPunct="0">
        <a:spcBef>
          <a:spcPct val="0"/>
        </a:spcBef>
        <a:spcAft>
          <a:spcPct val="0"/>
        </a:spcAft>
        <a:defRPr sz="4400">
          <a:solidFill>
            <a:srgbClr val="B2B2B2"/>
          </a:solidFill>
          <a:latin typeface="Futura Bold" pitchFamily="34" charset="0"/>
        </a:defRPr>
      </a:lvl3pPr>
      <a:lvl4pPr algn="ctr" rtl="0" eaLnBrk="0" fontAlgn="base" hangingPunct="0">
        <a:spcBef>
          <a:spcPct val="0"/>
        </a:spcBef>
        <a:spcAft>
          <a:spcPct val="0"/>
        </a:spcAft>
        <a:defRPr sz="4400">
          <a:solidFill>
            <a:srgbClr val="B2B2B2"/>
          </a:solidFill>
          <a:latin typeface="Futura Bold" pitchFamily="34" charset="0"/>
        </a:defRPr>
      </a:lvl4pPr>
      <a:lvl5pPr algn="ctr" rtl="0" eaLnBrk="0" fontAlgn="base" hangingPunct="0">
        <a:spcBef>
          <a:spcPct val="0"/>
        </a:spcBef>
        <a:spcAft>
          <a:spcPct val="0"/>
        </a:spcAft>
        <a:defRPr sz="4400">
          <a:solidFill>
            <a:srgbClr val="B2B2B2"/>
          </a:solidFill>
          <a:latin typeface="Futura Bold" pitchFamily="34" charset="0"/>
        </a:defRPr>
      </a:lvl5pPr>
      <a:lvl6pPr marL="457200" algn="ctr" rtl="0" fontAlgn="base">
        <a:spcBef>
          <a:spcPct val="0"/>
        </a:spcBef>
        <a:spcAft>
          <a:spcPct val="0"/>
        </a:spcAft>
        <a:defRPr sz="4400">
          <a:solidFill>
            <a:srgbClr val="B2B2B2"/>
          </a:solidFill>
          <a:latin typeface="Futura Bold" pitchFamily="34" charset="0"/>
        </a:defRPr>
      </a:lvl6pPr>
      <a:lvl7pPr marL="914400" algn="ctr" rtl="0" fontAlgn="base">
        <a:spcBef>
          <a:spcPct val="0"/>
        </a:spcBef>
        <a:spcAft>
          <a:spcPct val="0"/>
        </a:spcAft>
        <a:defRPr sz="4400">
          <a:solidFill>
            <a:srgbClr val="B2B2B2"/>
          </a:solidFill>
          <a:latin typeface="Futura Bold" pitchFamily="34" charset="0"/>
        </a:defRPr>
      </a:lvl7pPr>
      <a:lvl8pPr marL="1371600" algn="ctr" rtl="0" fontAlgn="base">
        <a:spcBef>
          <a:spcPct val="0"/>
        </a:spcBef>
        <a:spcAft>
          <a:spcPct val="0"/>
        </a:spcAft>
        <a:defRPr sz="4400">
          <a:solidFill>
            <a:srgbClr val="B2B2B2"/>
          </a:solidFill>
          <a:latin typeface="Futura Bold" pitchFamily="34" charset="0"/>
        </a:defRPr>
      </a:lvl8pPr>
      <a:lvl9pPr marL="1828800" algn="ctr" rtl="0" fontAlgn="base">
        <a:spcBef>
          <a:spcPct val="0"/>
        </a:spcBef>
        <a:spcAft>
          <a:spcPct val="0"/>
        </a:spcAft>
        <a:defRPr sz="4400">
          <a:solidFill>
            <a:srgbClr val="B2B2B2"/>
          </a:solidFill>
          <a:latin typeface="Futura Bold"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subTitle" idx="1"/>
          </p:nvPr>
        </p:nvSpPr>
        <p:spPr>
          <a:xfrm>
            <a:off x="1403350" y="3716338"/>
            <a:ext cx="6400800" cy="1752600"/>
          </a:xfrm>
        </p:spPr>
        <p:txBody>
          <a:bodyPr/>
          <a:lstStyle/>
          <a:p>
            <a:pPr eaLnBrk="1" hangingPunct="1"/>
            <a:r>
              <a:rPr lang="de-CH"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Herzlich willkommen</a:t>
            </a:r>
            <a:endParaRPr lang="de-CH"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eaLnBrk="1" hangingPunct="1"/>
            <a:endParaRPr lang="de-CH" sz="3600" dirty="0" smtClean="0">
              <a:latin typeface="Arial Black" pitchFamily="34" charset="0"/>
            </a:endParaRPr>
          </a:p>
        </p:txBody>
      </p:sp>
      <p:sp>
        <p:nvSpPr>
          <p:cNvPr id="3" name="Titel 2"/>
          <p:cNvSpPr>
            <a:spLocks noGrp="1"/>
          </p:cNvSpPr>
          <p:nvPr>
            <p:ph type="ctrTitle"/>
          </p:nvPr>
        </p:nvSpPr>
        <p:spPr>
          <a:xfrm>
            <a:off x="685800" y="1196753"/>
            <a:ext cx="7772400" cy="2403698"/>
          </a:xfrm>
        </p:spPr>
        <p:txBody>
          <a:bodyPr/>
          <a:lstStyle/>
          <a:p>
            <a:r>
              <a:rPr lang="de-CH"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Generalversammlung </a:t>
            </a:r>
            <a:r>
              <a:rPr lang="de-CH"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2014</a:t>
            </a:r>
            <a:r>
              <a:rPr lang="de-CH"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de-CH"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de-CH"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Trägerverein</a:t>
            </a:r>
            <a:br>
              <a:rPr lang="de-CH"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de-CH"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Midnight </a:t>
            </a:r>
            <a:r>
              <a:rPr lang="de-CH"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Basket</a:t>
            </a:r>
            <a:r>
              <a:rPr lang="de-CH"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Emmen</a:t>
            </a:r>
            <a:br>
              <a:rPr lang="de-CH"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de-CH"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611188" y="549275"/>
            <a:ext cx="79216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Impressionen aus der Halle </a:t>
            </a:r>
            <a:b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b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2013 </a:t>
            </a: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 </a:t>
            </a: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2014</a:t>
            </a:r>
            <a:endPar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endParaRPr>
          </a:p>
        </p:txBody>
      </p:sp>
      <p:pic>
        <p:nvPicPr>
          <p:cNvPr id="3993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5291" y="2096641"/>
            <a:ext cx="6413417" cy="42484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611188" y="549275"/>
            <a:ext cx="79216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Impressionen aus der Halle </a:t>
            </a:r>
            <a:b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b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201</a:t>
            </a: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2014</a:t>
            </a:r>
            <a:endPar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endParaRPr>
          </a:p>
        </p:txBody>
      </p:sp>
      <p:pic>
        <p:nvPicPr>
          <p:cNvPr id="4096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73993" y="2132856"/>
            <a:ext cx="6196013" cy="41044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cSld>
  <p:clrMapOvr>
    <a:overrideClrMapping bg1="lt1" tx1="dk1" bg2="lt2" tx2="dk2" accent1="accent1" accent2="accent2" accent3="accent3" accent4="accent4" accent5="accent5" accent6="accent6" hlink="hlink" folHlink="folHlink"/>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611188" y="549275"/>
            <a:ext cx="79216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Impressionen aus der Halle </a:t>
            </a:r>
            <a:b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b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201</a:t>
            </a: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2014</a:t>
            </a:r>
            <a:endPar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endParaRPr>
          </a:p>
        </p:txBody>
      </p:sp>
      <p:pic>
        <p:nvPicPr>
          <p:cNvPr id="4198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47664" y="2060848"/>
            <a:ext cx="6294171" cy="41694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6349787"/>
      </p:ext>
    </p:extLst>
  </p:cSld>
  <p:clrMapOvr>
    <a:overrideClrMapping bg1="lt1" tx1="dk1" bg2="lt2" tx2="dk2" accent1="accent1" accent2="accent2" accent3="accent3" accent4="accent4" accent5="accent5" accent6="accent6" hlink="hlink" folHlink="folHlink"/>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611188" y="549275"/>
            <a:ext cx="79216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Impressionen aus der Halle </a:t>
            </a:r>
            <a:b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b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201</a:t>
            </a: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2014</a:t>
            </a:r>
            <a:endPar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endParaRPr>
          </a:p>
        </p:txBody>
      </p:sp>
      <p:pic>
        <p:nvPicPr>
          <p:cNvPr id="43010"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619672" y="2132856"/>
            <a:ext cx="5761205" cy="38164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14212528"/>
      </p:ext>
    </p:extLst>
  </p:cSld>
  <p:clrMapOvr>
    <a:overrideClrMapping bg1="lt1" tx1="dk1" bg2="lt2" tx2="dk2" accent1="accent1" accent2="accent2" accent3="accent3" accent4="accent4" accent5="accent5" accent6="accent6" hlink="hlink" folHlink="folHlink"/>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611188" y="549275"/>
            <a:ext cx="79216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Impressionen aus der Halle </a:t>
            </a:r>
            <a:b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b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201</a:t>
            </a: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2014</a:t>
            </a:r>
            <a:endPar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endParaRPr>
          </a:p>
        </p:txBody>
      </p:sp>
      <p:pic>
        <p:nvPicPr>
          <p:cNvPr id="4403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75656" y="2151881"/>
            <a:ext cx="5978609" cy="39604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98379969"/>
      </p:ext>
    </p:extLst>
  </p:cSld>
  <p:clrMapOvr>
    <a:overrideClrMapping bg1="lt1" tx1="dk1" bg2="lt2" tx2="dk2" accent1="accent1" accent2="accent2" accent3="accent3" accent4="accent4" accent5="accent5" accent6="accent6" hlink="hlink" folHlink="folHlink"/>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611188" y="549275"/>
            <a:ext cx="79216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Impressionen aus der Halle </a:t>
            </a:r>
            <a:b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b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201</a:t>
            </a: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2014</a:t>
            </a:r>
            <a:endPar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endParaRPr>
          </a:p>
        </p:txBody>
      </p:sp>
      <p:pic>
        <p:nvPicPr>
          <p:cNvPr id="4608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7664" y="2204864"/>
            <a:ext cx="5978609" cy="39604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0494892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611188" y="549275"/>
            <a:ext cx="79216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Impressionen aus der Halle </a:t>
            </a:r>
            <a:b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b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2013 </a:t>
            </a: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2014</a:t>
            </a:r>
            <a:endPar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710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671" y="2146945"/>
            <a:ext cx="5848639" cy="38743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0"/>
            <a:ext cx="9144000" cy="6858000"/>
          </a:xfrm>
          <a:prstGeom prst="rect">
            <a:avLst/>
          </a:prstGeom>
          <a:solidFill>
            <a:srgbClr val="FFD100"/>
          </a:solidFill>
          <a:ln w="9525">
            <a:solidFill>
              <a:schemeClr val="tx1"/>
            </a:solidFill>
            <a:miter lim="800000"/>
            <a:headEnd/>
            <a:tailEnd/>
          </a:ln>
        </p:spPr>
        <p:txBody>
          <a:bodyPr wrap="none" anchor="ctr"/>
          <a:lstStyle/>
          <a:p>
            <a:endParaRPr lang="de-DE"/>
          </a:p>
        </p:txBody>
      </p:sp>
    </p:spTree>
    <p:extLst>
      <p:ext uri="{BB962C8B-B14F-4D97-AF65-F5344CB8AC3E}">
        <p14:creationId xmlns:p14="http://schemas.microsoft.com/office/powerpoint/2010/main" val="218354756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1720" y="136029"/>
            <a:ext cx="5306298" cy="581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23"/>
          <p:cNvSpPr>
            <a:spLocks noChangeArrowheads="1"/>
          </p:cNvSpPr>
          <p:nvPr/>
        </p:nvSpPr>
        <p:spPr bwMode="auto">
          <a:xfrm>
            <a:off x="6156325" y="404813"/>
            <a:ext cx="1152525" cy="61198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 name="Rechteck 1"/>
          <p:cNvSpPr/>
          <p:nvPr/>
        </p:nvSpPr>
        <p:spPr>
          <a:xfrm>
            <a:off x="6764670" y="548680"/>
            <a:ext cx="43352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78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672" y="79585"/>
            <a:ext cx="5987380" cy="6661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950913" y="639763"/>
            <a:ext cx="74374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sz="4000">
              <a:solidFill>
                <a:srgbClr val="B2B2B2"/>
              </a:solidFill>
            </a:endParaRPr>
          </a:p>
        </p:txBody>
      </p:sp>
      <p:sp>
        <p:nvSpPr>
          <p:cNvPr id="4099" name="Rectangle 4"/>
          <p:cNvSpPr>
            <a:spLocks noGrp="1" noChangeArrowheads="1"/>
          </p:cNvSpPr>
          <p:nvPr>
            <p:ph type="ctrTitle"/>
          </p:nvPr>
        </p:nvSpPr>
        <p:spPr>
          <a:xfrm>
            <a:off x="755650" y="333375"/>
            <a:ext cx="7772400" cy="935038"/>
          </a:xfrm>
        </p:spPr>
        <p:txBody>
          <a:bodyPr/>
          <a:lstStyle/>
          <a:p>
            <a:pPr marL="838200" indent="-838200" eaLnBrk="1" hangingPunct="1"/>
            <a:r>
              <a:rPr lang="de-CH"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Traktandenliste</a:t>
            </a:r>
            <a:r>
              <a:rPr lang="de-CH" sz="4000" dirty="0" smtClean="0"/>
              <a:t/>
            </a:r>
            <a:br>
              <a:rPr lang="de-CH" sz="4000" dirty="0" smtClean="0"/>
            </a:br>
            <a:r>
              <a:rPr lang="de-CH" sz="2000" dirty="0" smtClean="0">
                <a:solidFill>
                  <a:schemeClr val="tx1"/>
                </a:solidFill>
              </a:rPr>
              <a:t/>
            </a:r>
            <a:br>
              <a:rPr lang="de-CH" sz="2000" dirty="0" smtClean="0">
                <a:solidFill>
                  <a:schemeClr val="tx1"/>
                </a:solidFill>
              </a:rPr>
            </a:br>
            <a:endParaRPr lang="de-CH" sz="2000" dirty="0" smtClean="0">
              <a:solidFill>
                <a:schemeClr val="tx1"/>
              </a:solidFill>
            </a:endParaRPr>
          </a:p>
        </p:txBody>
      </p:sp>
      <p:sp>
        <p:nvSpPr>
          <p:cNvPr id="4100" name="Text Box 5"/>
          <p:cNvSpPr txBox="1">
            <a:spLocks noChangeArrowheads="1"/>
          </p:cNvSpPr>
          <p:nvPr/>
        </p:nvSpPr>
        <p:spPr bwMode="auto">
          <a:xfrm>
            <a:off x="107950" y="1052513"/>
            <a:ext cx="8748713"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984250" indent="-446088"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ts val="300"/>
              </a:spcBef>
              <a:spcAft>
                <a:spcPts val="300"/>
              </a:spcAft>
              <a:buFontTx/>
              <a:buAutoNum type="arabicPeriod"/>
            </a:pPr>
            <a:r>
              <a:rPr lang="de-DE" sz="2000" dirty="0" err="1"/>
              <a:t>Begrüssung</a:t>
            </a:r>
            <a:endParaRPr lang="de-DE" sz="2000" dirty="0"/>
          </a:p>
          <a:p>
            <a:pPr lvl="1" eaLnBrk="1" hangingPunct="1">
              <a:spcBef>
                <a:spcPts val="300"/>
              </a:spcBef>
              <a:spcAft>
                <a:spcPts val="300"/>
              </a:spcAft>
              <a:buFontTx/>
              <a:buAutoNum type="arabicPeriod"/>
            </a:pPr>
            <a:r>
              <a:rPr lang="de-DE" sz="2000" dirty="0"/>
              <a:t>Wahl der Stimmenzähler</a:t>
            </a:r>
          </a:p>
          <a:p>
            <a:pPr lvl="1" eaLnBrk="1" hangingPunct="1">
              <a:spcBef>
                <a:spcPts val="300"/>
              </a:spcBef>
              <a:spcAft>
                <a:spcPts val="300"/>
              </a:spcAft>
              <a:buFontTx/>
              <a:buAutoNum type="arabicPeriod"/>
            </a:pPr>
            <a:r>
              <a:rPr lang="de-DE" sz="2000" dirty="0"/>
              <a:t>Abnahme des Protokolls der letztjährigen Generalversammlung</a:t>
            </a:r>
          </a:p>
          <a:p>
            <a:pPr lvl="1" eaLnBrk="1" hangingPunct="1">
              <a:spcBef>
                <a:spcPts val="300"/>
              </a:spcBef>
              <a:spcAft>
                <a:spcPts val="300"/>
              </a:spcAft>
              <a:buFontTx/>
              <a:buAutoNum type="arabicPeriod"/>
            </a:pPr>
            <a:r>
              <a:rPr lang="de-DE" sz="2000" dirty="0"/>
              <a:t>Jahresbericht des Präsidenten und der Abendleitung</a:t>
            </a:r>
          </a:p>
          <a:p>
            <a:pPr lvl="1" eaLnBrk="1" hangingPunct="1">
              <a:spcBef>
                <a:spcPts val="300"/>
              </a:spcBef>
              <a:spcAft>
                <a:spcPts val="300"/>
              </a:spcAft>
              <a:buFontTx/>
              <a:buAutoNum type="arabicPeriod"/>
            </a:pPr>
            <a:r>
              <a:rPr lang="de-DE" sz="2000" dirty="0"/>
              <a:t>Abnahme der Jahresrechnung und Bericht der Kontrollstelle</a:t>
            </a:r>
          </a:p>
          <a:p>
            <a:pPr lvl="1" eaLnBrk="1" hangingPunct="1">
              <a:spcBef>
                <a:spcPts val="300"/>
              </a:spcBef>
              <a:spcAft>
                <a:spcPts val="300"/>
              </a:spcAft>
              <a:buFontTx/>
              <a:buAutoNum type="arabicPeriod"/>
            </a:pPr>
            <a:r>
              <a:rPr lang="de-DE" sz="2000" dirty="0"/>
              <a:t>Festsetzung der Jahresbeiträge und Genehmigung des Budgets</a:t>
            </a:r>
          </a:p>
          <a:p>
            <a:pPr lvl="1" eaLnBrk="1" hangingPunct="1">
              <a:spcBef>
                <a:spcPts val="300"/>
              </a:spcBef>
              <a:spcAft>
                <a:spcPts val="300"/>
              </a:spcAft>
              <a:buFontTx/>
              <a:buAutoNum type="arabicPeriod"/>
            </a:pPr>
            <a:r>
              <a:rPr lang="de-DE" sz="2000" dirty="0" smtClean="0"/>
              <a:t>Wahlen</a:t>
            </a:r>
          </a:p>
          <a:p>
            <a:pPr marL="1371600" lvl="2" indent="-457200" eaLnBrk="1" hangingPunct="1">
              <a:spcBef>
                <a:spcPts val="300"/>
              </a:spcBef>
              <a:spcAft>
                <a:spcPts val="300"/>
              </a:spcAft>
              <a:buFont typeface="+mj-lt"/>
              <a:buAutoNum type="alphaLcPeriod"/>
            </a:pPr>
            <a:r>
              <a:rPr lang="de-DE" sz="2000" dirty="0" smtClean="0"/>
              <a:t>Des Präsidenten</a:t>
            </a:r>
          </a:p>
          <a:p>
            <a:pPr marL="1371600" lvl="2" indent="-457200" eaLnBrk="1" hangingPunct="1">
              <a:spcBef>
                <a:spcPts val="300"/>
              </a:spcBef>
              <a:spcAft>
                <a:spcPts val="300"/>
              </a:spcAft>
              <a:buFont typeface="+mj-lt"/>
              <a:buAutoNum type="alphaLcPeriod"/>
            </a:pPr>
            <a:r>
              <a:rPr lang="de-DE" sz="2000" dirty="0" smtClean="0"/>
              <a:t>Des Vorstandes</a:t>
            </a:r>
          </a:p>
          <a:p>
            <a:pPr marL="1371600" lvl="2" indent="-457200" eaLnBrk="1" hangingPunct="1">
              <a:spcBef>
                <a:spcPts val="300"/>
              </a:spcBef>
              <a:spcAft>
                <a:spcPts val="300"/>
              </a:spcAft>
              <a:buFont typeface="+mj-lt"/>
              <a:buAutoNum type="alphaLcPeriod"/>
            </a:pPr>
            <a:r>
              <a:rPr lang="de-DE" sz="2000" dirty="0" smtClean="0"/>
              <a:t>Der </a:t>
            </a:r>
            <a:r>
              <a:rPr lang="de-DE" sz="2000" dirty="0"/>
              <a:t>Revisoren</a:t>
            </a:r>
          </a:p>
          <a:p>
            <a:pPr lvl="1" eaLnBrk="1" hangingPunct="1">
              <a:spcBef>
                <a:spcPts val="300"/>
              </a:spcBef>
              <a:spcAft>
                <a:spcPts val="300"/>
              </a:spcAft>
              <a:buFontTx/>
              <a:buAutoNum type="arabicPeriod"/>
            </a:pPr>
            <a:r>
              <a:rPr lang="de-DE" sz="2000" dirty="0"/>
              <a:t>Ausblick auf die Vereinstätigkeiten</a:t>
            </a:r>
          </a:p>
          <a:p>
            <a:pPr lvl="1" eaLnBrk="1" hangingPunct="1">
              <a:spcBef>
                <a:spcPts val="300"/>
              </a:spcBef>
              <a:spcAft>
                <a:spcPts val="300"/>
              </a:spcAft>
              <a:buFontTx/>
              <a:buAutoNum type="arabicPeriod"/>
            </a:pPr>
            <a:r>
              <a:rPr lang="de-DE" sz="2000" dirty="0"/>
              <a:t>Anträge</a:t>
            </a:r>
          </a:p>
          <a:p>
            <a:pPr lvl="1" eaLnBrk="1" hangingPunct="1">
              <a:spcBef>
                <a:spcPts val="300"/>
              </a:spcBef>
              <a:spcAft>
                <a:spcPts val="300"/>
              </a:spcAft>
              <a:buFontTx/>
              <a:buAutoNum type="arabicPeriod"/>
            </a:pPr>
            <a:r>
              <a:rPr lang="de-DE" sz="2000" dirty="0"/>
              <a:t>Verschiedenes</a:t>
            </a:r>
            <a:endParaRPr lang="de-CH"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533"/>
          <a:stretch/>
        </p:blipFill>
        <p:spPr bwMode="auto">
          <a:xfrm>
            <a:off x="2411760" y="88900"/>
            <a:ext cx="4260426" cy="6705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0"/>
            <a:ext cx="9144000" cy="6858000"/>
          </a:xfrm>
          <a:prstGeom prst="rect">
            <a:avLst/>
          </a:prstGeom>
          <a:solidFill>
            <a:srgbClr val="FFD100"/>
          </a:solidFill>
          <a:ln w="9525">
            <a:solidFill>
              <a:schemeClr val="tx1"/>
            </a:solidFill>
            <a:miter lim="800000"/>
            <a:headEnd/>
            <a:tailEnd/>
          </a:ln>
        </p:spPr>
        <p:txBody>
          <a:bodyPr wrap="none" anchor="ctr"/>
          <a:lstStyle/>
          <a:p>
            <a:endParaRPr lang="de-DE"/>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900113" y="333375"/>
            <a:ext cx="74374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Wahlen </a:t>
            </a: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2014</a:t>
            </a:r>
            <a:endPar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endParaRPr>
          </a:p>
        </p:txBody>
      </p:sp>
      <p:sp>
        <p:nvSpPr>
          <p:cNvPr id="20483" name="Text Box 4"/>
          <p:cNvSpPr txBox="1">
            <a:spLocks noChangeArrowheads="1"/>
          </p:cNvSpPr>
          <p:nvPr/>
        </p:nvSpPr>
        <p:spPr bwMode="auto">
          <a:xfrm>
            <a:off x="467544" y="1557338"/>
            <a:ext cx="8568952"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CH" sz="2800" b="1" dirty="0"/>
              <a:t>Präsident</a:t>
            </a:r>
            <a:r>
              <a:rPr lang="de-CH" sz="2800" dirty="0"/>
              <a:t>		Miguel-Angel </a:t>
            </a:r>
            <a:r>
              <a:rPr lang="de-CH" sz="2800" dirty="0" smtClean="0"/>
              <a:t>Díez </a:t>
            </a:r>
            <a:r>
              <a:rPr lang="de-CH" sz="2800" dirty="0"/>
              <a:t/>
            </a:r>
            <a:br>
              <a:rPr lang="de-CH" sz="2800" dirty="0"/>
            </a:br>
            <a:r>
              <a:rPr lang="de-CH" sz="2800" b="1" dirty="0"/>
              <a:t>Vorstand</a:t>
            </a:r>
            <a:r>
              <a:rPr lang="de-CH" sz="2800" dirty="0"/>
              <a:t>		Marcus Nauer (Vizepräsident) </a:t>
            </a:r>
            <a:br>
              <a:rPr lang="de-CH" sz="2800" dirty="0"/>
            </a:br>
            <a:r>
              <a:rPr lang="de-CH" sz="2800" dirty="0"/>
              <a:t>			Jacqueline Nauer (Administration)			</a:t>
            </a:r>
            <a:r>
              <a:rPr lang="de-CH" sz="2800" dirty="0" smtClean="0"/>
              <a:t>	Silvia </a:t>
            </a:r>
            <a:r>
              <a:rPr lang="de-CH" sz="2800" dirty="0"/>
              <a:t>Ettlin (Beisitz) </a:t>
            </a:r>
            <a:br>
              <a:rPr lang="de-CH" sz="2800" dirty="0"/>
            </a:br>
            <a:r>
              <a:rPr lang="de-CH" sz="2800" dirty="0"/>
              <a:t>			Anita </a:t>
            </a:r>
            <a:r>
              <a:rPr lang="de-CH" sz="2800" dirty="0" smtClean="0"/>
              <a:t>Nikolic (</a:t>
            </a:r>
            <a:r>
              <a:rPr lang="de-CH" sz="2800" dirty="0"/>
              <a:t>Beisitz) 			</a:t>
            </a:r>
            <a:r>
              <a:rPr lang="de-CH" sz="2800" dirty="0" smtClean="0"/>
              <a:t>		</a:t>
            </a:r>
            <a:r>
              <a:rPr lang="de-CH" sz="2800" dirty="0"/>
              <a:t>	</a:t>
            </a:r>
            <a:r>
              <a:rPr lang="de-CH" sz="2800" dirty="0" smtClean="0"/>
              <a:t>Elke Freitag (</a:t>
            </a:r>
            <a:r>
              <a:rPr lang="de-CH" sz="2800" dirty="0"/>
              <a:t>Beisitz) </a:t>
            </a:r>
            <a:r>
              <a:rPr lang="de-CH" sz="2800" dirty="0" smtClean="0"/>
              <a:t> </a:t>
            </a:r>
            <a:r>
              <a:rPr lang="de-CH" sz="2800" dirty="0"/>
              <a:t/>
            </a:r>
            <a:br>
              <a:rPr lang="de-CH" sz="2800" dirty="0"/>
            </a:br>
            <a:r>
              <a:rPr lang="de-CH" sz="2800" dirty="0" smtClean="0"/>
              <a:t/>
            </a:r>
            <a:br>
              <a:rPr lang="de-CH" sz="2800" dirty="0" smtClean="0"/>
            </a:br>
            <a:r>
              <a:rPr lang="de-CH" sz="2800" dirty="0"/>
              <a:t/>
            </a:r>
            <a:br>
              <a:rPr lang="de-CH" sz="2800" dirty="0"/>
            </a:br>
            <a:r>
              <a:rPr lang="de-CH" sz="2800" b="1" dirty="0"/>
              <a:t>Revisoren</a:t>
            </a:r>
            <a:r>
              <a:rPr lang="de-CH" sz="2800" dirty="0"/>
              <a:t>		Barbara Fas</a:t>
            </a:r>
            <a:br>
              <a:rPr lang="de-CH" sz="2800" dirty="0"/>
            </a:br>
            <a:r>
              <a:rPr lang="de-CH" sz="2800" dirty="0"/>
              <a:t>			Paul Hermann			</a:t>
            </a:r>
          </a:p>
          <a:p>
            <a:pPr eaLnBrk="1" hangingPunct="1">
              <a:spcBef>
                <a:spcPct val="50000"/>
              </a:spcBef>
            </a:pPr>
            <a:r>
              <a:rPr lang="de-CH" sz="2800" dirty="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http://4.bp.blogspot.com/-1T5-OBUGgxg/Tywohd5ypUI/AAAAAAAACJU/wVuStmu8-ak/s1600/Danke+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50" y="1844675"/>
            <a:ext cx="5072063"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693738" y="692150"/>
            <a:ext cx="79216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Verabschiedungen...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950913" y="639763"/>
            <a:ext cx="74374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sz="4000">
              <a:solidFill>
                <a:srgbClr val="B2B2B2"/>
              </a:solidFill>
            </a:endParaRPr>
          </a:p>
        </p:txBody>
      </p:sp>
      <p:sp>
        <p:nvSpPr>
          <p:cNvPr id="23555" name="Rectangle 3"/>
          <p:cNvSpPr>
            <a:spLocks noGrp="1" noChangeArrowheads="1"/>
          </p:cNvSpPr>
          <p:nvPr>
            <p:ph type="ctrTitle"/>
          </p:nvPr>
        </p:nvSpPr>
        <p:spPr>
          <a:xfrm>
            <a:off x="755650" y="260350"/>
            <a:ext cx="7772400" cy="1008063"/>
          </a:xfrm>
        </p:spPr>
        <p:txBody>
          <a:bodyPr/>
          <a:lstStyle/>
          <a:p>
            <a:pPr marL="838200" indent="-838200" eaLnBrk="1" hangingPunct="1"/>
            <a:r>
              <a:rPr lang="de-CH"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Vereinstätigkeiten </a:t>
            </a:r>
            <a:r>
              <a:rPr lang="de-CH"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2014</a:t>
            </a:r>
            <a:r>
              <a:rPr lang="de-CH" sz="4000" dirty="0" smtClean="0"/>
              <a:t/>
            </a:r>
            <a:br>
              <a:rPr lang="de-CH" sz="4000" dirty="0" smtClean="0"/>
            </a:br>
            <a:r>
              <a:rPr lang="de-CH" sz="2000" dirty="0" smtClean="0">
                <a:solidFill>
                  <a:schemeClr val="tx1"/>
                </a:solidFill>
              </a:rPr>
              <a:t/>
            </a:r>
            <a:br>
              <a:rPr lang="de-CH" sz="2000" dirty="0" smtClean="0">
                <a:solidFill>
                  <a:schemeClr val="tx1"/>
                </a:solidFill>
              </a:rPr>
            </a:br>
            <a:endParaRPr lang="de-CH" sz="2000" dirty="0" smtClean="0">
              <a:solidFill>
                <a:schemeClr val="tx1"/>
              </a:solidFill>
            </a:endParaRPr>
          </a:p>
        </p:txBody>
      </p:sp>
      <p:sp>
        <p:nvSpPr>
          <p:cNvPr id="35844" name="Text Box 4"/>
          <p:cNvSpPr txBox="1">
            <a:spLocks noChangeArrowheads="1"/>
          </p:cNvSpPr>
          <p:nvPr/>
        </p:nvSpPr>
        <p:spPr bwMode="auto">
          <a:xfrm>
            <a:off x="395288" y="1268413"/>
            <a:ext cx="8748712" cy="2246769"/>
          </a:xfrm>
          <a:prstGeom prst="rect">
            <a:avLst/>
          </a:prstGeom>
          <a:noFill/>
          <a:ln w="9525">
            <a:noFill/>
            <a:miter lim="800000"/>
            <a:headEnd/>
            <a:tailEnd/>
          </a:ln>
          <a:effectLst/>
        </p:spPr>
        <p:txBody>
          <a:bodyPr>
            <a:spAutoFit/>
          </a:bodyPr>
          <a:lstStyle/>
          <a:p>
            <a:pPr marL="622300" lvl="1">
              <a:defRPr/>
            </a:pPr>
            <a:endParaRPr lang="de-CH" sz="2000" b="1" dirty="0"/>
          </a:p>
          <a:p>
            <a:pPr marL="622300" lvl="1">
              <a:defRPr/>
            </a:pPr>
            <a:r>
              <a:rPr lang="de-CH" sz="2000" b="1" dirty="0"/>
              <a:t>alle Anlässe nach Ansage auf unserer </a:t>
            </a:r>
            <a:r>
              <a:rPr lang="de-CH" sz="2000" b="1" dirty="0" smtClean="0"/>
              <a:t>Homepage</a:t>
            </a:r>
            <a:r>
              <a:rPr lang="de-CH" sz="2000" b="1" dirty="0"/>
              <a:t>.</a:t>
            </a:r>
            <a:br>
              <a:rPr lang="de-CH" sz="2000" b="1" dirty="0"/>
            </a:br>
            <a:r>
              <a:rPr lang="de-CH" sz="2000" b="1" dirty="0"/>
              <a:t/>
            </a:r>
            <a:br>
              <a:rPr lang="de-CH" sz="2000" b="1" dirty="0"/>
            </a:br>
            <a:endParaRPr lang="de-CH" sz="2000" b="1" dirty="0"/>
          </a:p>
          <a:p>
            <a:pPr marL="622300" lvl="1">
              <a:defRPr/>
            </a:pPr>
            <a:r>
              <a:rPr lang="de-CH" sz="2000" b="1" i="1" dirty="0">
                <a:effectLst>
                  <a:outerShdw blurRad="38100" dist="38100" dir="2700000" algn="tl">
                    <a:srgbClr val="C0C0C0"/>
                  </a:outerShdw>
                </a:effectLst>
              </a:rPr>
              <a:t>Abendveranstaltung MBE jeweils Samstag Abend, wir freuen uns über alle freiwilligen Helfer. </a:t>
            </a:r>
            <a:r>
              <a:rPr lang="de-CH" sz="2000" b="1" i="1" u="sng" dirty="0" smtClean="0">
                <a:effectLst>
                  <a:outerShdw blurRad="38100" dist="38100" dir="2700000" algn="tl">
                    <a:srgbClr val="C0C0C0"/>
                  </a:outerShdw>
                </a:effectLst>
              </a:rPr>
              <a:t>Jacqueline Nauer</a:t>
            </a:r>
            <a:r>
              <a:rPr lang="de-CH" sz="2000" b="1" i="1" dirty="0" smtClean="0">
                <a:effectLst>
                  <a:outerShdw blurRad="38100" dist="38100" dir="2700000" algn="tl">
                    <a:srgbClr val="C0C0C0"/>
                  </a:outerShdw>
                </a:effectLst>
              </a:rPr>
              <a:t> nimmt </a:t>
            </a:r>
            <a:r>
              <a:rPr lang="de-CH" sz="2000" b="1" i="1" dirty="0">
                <a:effectLst>
                  <a:outerShdw blurRad="38100" dist="38100" dir="2700000" algn="tl">
                    <a:srgbClr val="C0C0C0"/>
                  </a:outerShdw>
                </a:effectLst>
              </a:rPr>
              <a:t>gerne eure Anmeldung entgegen.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971550" y="1196975"/>
            <a:ext cx="79216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Das Wort hat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0" y="0"/>
            <a:ext cx="9144000" cy="6858000"/>
          </a:xfrm>
          <a:prstGeom prst="rect">
            <a:avLst/>
          </a:prstGeom>
          <a:solidFill>
            <a:srgbClr val="FFD100"/>
          </a:solidFill>
          <a:ln w="9525">
            <a:solidFill>
              <a:schemeClr val="tx1"/>
            </a:solidFill>
            <a:miter lim="800000"/>
            <a:headEnd/>
            <a:tailEnd/>
          </a:ln>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539552" y="6495671"/>
            <a:ext cx="74374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1200" b="1" dirty="0">
                <a:solidFill>
                  <a:srgbClr val="FF0000"/>
                </a:solidFill>
                <a:effectLst>
                  <a:outerShdw blurRad="38100" dist="38100" dir="2700000" algn="tl">
                    <a:srgbClr val="000000">
                      <a:alpha val="43137"/>
                    </a:srgbClr>
                  </a:outerShdw>
                </a:effectLst>
              </a:rPr>
              <a:t>Zeitraum: </a:t>
            </a:r>
            <a:r>
              <a:rPr lang="de-CH" sz="1200" b="1" dirty="0" smtClean="0">
                <a:solidFill>
                  <a:srgbClr val="FF0000"/>
                </a:solidFill>
                <a:effectLst>
                  <a:outerShdw blurRad="38100" dist="38100" dir="2700000" algn="tl">
                    <a:srgbClr val="000000">
                      <a:alpha val="43137"/>
                    </a:srgbClr>
                  </a:outerShdw>
                </a:effectLst>
              </a:rPr>
              <a:t>18.05.2013 </a:t>
            </a:r>
            <a:r>
              <a:rPr lang="de-CH" sz="1200" b="1" dirty="0">
                <a:solidFill>
                  <a:srgbClr val="FF0000"/>
                </a:solidFill>
                <a:effectLst>
                  <a:outerShdw blurRad="38100" dist="38100" dir="2700000" algn="tl">
                    <a:srgbClr val="000000">
                      <a:alpha val="43137"/>
                    </a:srgbClr>
                  </a:outerShdw>
                </a:effectLst>
              </a:rPr>
              <a:t>– </a:t>
            </a:r>
            <a:r>
              <a:rPr lang="de-CH" sz="1200" b="1" dirty="0" smtClean="0">
                <a:solidFill>
                  <a:srgbClr val="FF0000"/>
                </a:solidFill>
                <a:effectLst>
                  <a:outerShdw blurRad="38100" dist="38100" dir="2700000" algn="tl">
                    <a:srgbClr val="000000">
                      <a:alpha val="43137"/>
                    </a:srgbClr>
                  </a:outerShdw>
                </a:effectLst>
              </a:rPr>
              <a:t>19.05.2014</a:t>
            </a:r>
            <a:endParaRPr lang="de-CH" sz="1200" b="1" dirty="0">
              <a:solidFill>
                <a:srgbClr val="FF0000"/>
              </a:solidFill>
              <a:effectLst>
                <a:outerShdw blurRad="38100" dist="38100" dir="2700000" algn="tl">
                  <a:srgbClr val="000000">
                    <a:alpha val="43137"/>
                  </a:srgbClr>
                </a:outerShdw>
              </a:effectLst>
            </a:endParaRPr>
          </a:p>
        </p:txBody>
      </p:sp>
      <p:sp>
        <p:nvSpPr>
          <p:cNvPr id="2" name="Legende mit Linie 2 1"/>
          <p:cNvSpPr/>
          <p:nvPr/>
        </p:nvSpPr>
        <p:spPr>
          <a:xfrm>
            <a:off x="4860032" y="6381328"/>
            <a:ext cx="648072" cy="252842"/>
          </a:xfrm>
          <a:prstGeom prst="borderCallout2">
            <a:avLst>
              <a:gd name="adj1" fmla="val 18750"/>
              <a:gd name="adj2" fmla="val -8333"/>
              <a:gd name="adj3" fmla="val 18750"/>
              <a:gd name="adj4" fmla="val -16667"/>
              <a:gd name="adj5" fmla="val -54930"/>
              <a:gd name="adj6" fmla="val -21845"/>
            </a:avLst>
          </a:prstGeom>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de-CH" sz="800" b="1" dirty="0" smtClean="0">
                <a:solidFill>
                  <a:srgbClr val="FF0000"/>
                </a:solidFill>
              </a:rPr>
              <a:t>35 Anlässe</a:t>
            </a:r>
            <a:endParaRPr lang="de-CH" sz="800" b="1" dirty="0">
              <a:solidFill>
                <a:srgbClr val="FF0000"/>
              </a:solidFill>
            </a:endParaRPr>
          </a:p>
        </p:txBody>
      </p:sp>
      <p:sp>
        <p:nvSpPr>
          <p:cNvPr id="6" name="Legende mit Linie 2 5"/>
          <p:cNvSpPr/>
          <p:nvPr/>
        </p:nvSpPr>
        <p:spPr>
          <a:xfrm>
            <a:off x="5796136" y="6383066"/>
            <a:ext cx="648072" cy="252842"/>
          </a:xfrm>
          <a:prstGeom prst="borderCallout2">
            <a:avLst>
              <a:gd name="adj1" fmla="val 18750"/>
              <a:gd name="adj2" fmla="val -8333"/>
              <a:gd name="adj3" fmla="val 18750"/>
              <a:gd name="adj4" fmla="val -16667"/>
              <a:gd name="adj5" fmla="val -54930"/>
              <a:gd name="adj6" fmla="val -21845"/>
            </a:avLst>
          </a:prstGeom>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de-CH" sz="800" b="1" dirty="0" smtClean="0">
                <a:solidFill>
                  <a:srgbClr val="FF0000"/>
                </a:solidFill>
              </a:rPr>
              <a:t>28 Anlässe</a:t>
            </a:r>
            <a:endParaRPr lang="de-CH" sz="800" b="1" dirty="0">
              <a:solidFill>
                <a:srgbClr val="FF0000"/>
              </a:solidFill>
            </a:endParaRPr>
          </a:p>
        </p:txBody>
      </p:sp>
      <p:pic>
        <p:nvPicPr>
          <p:cNvPr id="32770" name="Picture 2"/>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l="731" t="1320" r="984" b="1175"/>
          <a:stretch/>
        </p:blipFill>
        <p:spPr bwMode="auto">
          <a:xfrm>
            <a:off x="270933" y="482600"/>
            <a:ext cx="8415868" cy="5757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gende mit Linie 2 6"/>
          <p:cNvSpPr/>
          <p:nvPr/>
        </p:nvSpPr>
        <p:spPr>
          <a:xfrm>
            <a:off x="6702567" y="6369250"/>
            <a:ext cx="648072" cy="252842"/>
          </a:xfrm>
          <a:prstGeom prst="borderCallout2">
            <a:avLst>
              <a:gd name="adj1" fmla="val 18750"/>
              <a:gd name="adj2" fmla="val -8333"/>
              <a:gd name="adj3" fmla="val 18750"/>
              <a:gd name="adj4" fmla="val -16667"/>
              <a:gd name="adj5" fmla="val -54930"/>
              <a:gd name="adj6" fmla="val -21845"/>
            </a:avLst>
          </a:prstGeom>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de-CH" sz="800" b="1" dirty="0" smtClean="0">
                <a:solidFill>
                  <a:srgbClr val="FF0000"/>
                </a:solidFill>
              </a:rPr>
              <a:t>30 Anlässe</a:t>
            </a:r>
            <a:endParaRPr lang="de-CH" sz="8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16" y="620688"/>
            <a:ext cx="8571183"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3"/>
          <p:cNvSpPr txBox="1">
            <a:spLocks noChangeArrowheads="1"/>
          </p:cNvSpPr>
          <p:nvPr/>
        </p:nvSpPr>
        <p:spPr bwMode="auto">
          <a:xfrm>
            <a:off x="539552" y="6495671"/>
            <a:ext cx="74374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1200" b="1" dirty="0">
                <a:solidFill>
                  <a:srgbClr val="FF0000"/>
                </a:solidFill>
                <a:effectLst>
                  <a:outerShdw blurRad="38100" dist="38100" dir="2700000" algn="tl">
                    <a:srgbClr val="000000">
                      <a:alpha val="43137"/>
                    </a:srgbClr>
                  </a:outerShdw>
                </a:effectLst>
              </a:rPr>
              <a:t>Zeitraum: </a:t>
            </a:r>
            <a:r>
              <a:rPr lang="de-CH" sz="1200" b="1" dirty="0" smtClean="0">
                <a:solidFill>
                  <a:srgbClr val="FF0000"/>
                </a:solidFill>
                <a:effectLst>
                  <a:outerShdw blurRad="38100" dist="38100" dir="2700000" algn="tl">
                    <a:srgbClr val="000000">
                      <a:alpha val="43137"/>
                    </a:srgbClr>
                  </a:outerShdw>
                </a:effectLst>
              </a:rPr>
              <a:t>18.05.2013 </a:t>
            </a:r>
            <a:r>
              <a:rPr lang="de-CH" sz="1200" b="1" dirty="0">
                <a:solidFill>
                  <a:srgbClr val="FF0000"/>
                </a:solidFill>
                <a:effectLst>
                  <a:outerShdw blurRad="38100" dist="38100" dir="2700000" algn="tl">
                    <a:srgbClr val="000000">
                      <a:alpha val="43137"/>
                    </a:srgbClr>
                  </a:outerShdw>
                </a:effectLst>
              </a:rPr>
              <a:t>– </a:t>
            </a:r>
            <a:r>
              <a:rPr lang="de-CH" sz="1200" b="1" dirty="0" smtClean="0">
                <a:solidFill>
                  <a:srgbClr val="FF0000"/>
                </a:solidFill>
                <a:effectLst>
                  <a:outerShdw blurRad="38100" dist="38100" dir="2700000" algn="tl">
                    <a:srgbClr val="000000">
                      <a:alpha val="43137"/>
                    </a:srgbClr>
                  </a:outerShdw>
                </a:effectLst>
              </a:rPr>
              <a:t>19.05.2014</a:t>
            </a:r>
            <a:endParaRPr lang="de-CH" sz="12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7504" y="116632"/>
            <a:ext cx="8496944" cy="6234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3"/>
          <p:cNvSpPr txBox="1">
            <a:spLocks noChangeArrowheads="1"/>
          </p:cNvSpPr>
          <p:nvPr/>
        </p:nvSpPr>
        <p:spPr bwMode="auto">
          <a:xfrm>
            <a:off x="539552" y="6495671"/>
            <a:ext cx="74374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1200" b="1" dirty="0">
                <a:solidFill>
                  <a:srgbClr val="FF0000"/>
                </a:solidFill>
                <a:effectLst>
                  <a:outerShdw blurRad="38100" dist="38100" dir="2700000" algn="tl">
                    <a:srgbClr val="000000">
                      <a:alpha val="43137"/>
                    </a:srgbClr>
                  </a:outerShdw>
                </a:effectLst>
              </a:rPr>
              <a:t>Zeitraum: </a:t>
            </a:r>
            <a:r>
              <a:rPr lang="de-CH" sz="1200" b="1" dirty="0" smtClean="0">
                <a:solidFill>
                  <a:srgbClr val="FF0000"/>
                </a:solidFill>
                <a:effectLst>
                  <a:outerShdw blurRad="38100" dist="38100" dir="2700000" algn="tl">
                    <a:srgbClr val="000000">
                      <a:alpha val="43137"/>
                    </a:srgbClr>
                  </a:outerShdw>
                </a:effectLst>
              </a:rPr>
              <a:t>18.05.2013 </a:t>
            </a:r>
            <a:r>
              <a:rPr lang="de-CH" sz="1200" b="1" dirty="0">
                <a:solidFill>
                  <a:srgbClr val="FF0000"/>
                </a:solidFill>
                <a:effectLst>
                  <a:outerShdw blurRad="38100" dist="38100" dir="2700000" algn="tl">
                    <a:srgbClr val="000000">
                      <a:alpha val="43137"/>
                    </a:srgbClr>
                  </a:outerShdw>
                </a:effectLst>
              </a:rPr>
              <a:t>– </a:t>
            </a:r>
            <a:r>
              <a:rPr lang="de-CH" sz="1200" b="1" dirty="0" smtClean="0">
                <a:solidFill>
                  <a:srgbClr val="FF0000"/>
                </a:solidFill>
                <a:effectLst>
                  <a:outerShdw blurRad="38100" dist="38100" dir="2700000" algn="tl">
                    <a:srgbClr val="000000">
                      <a:alpha val="43137"/>
                    </a:srgbClr>
                  </a:outerShdw>
                </a:effectLst>
              </a:rPr>
              <a:t>19.05.2014</a:t>
            </a:r>
            <a:endParaRPr lang="de-CH" sz="12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539552" y="6495671"/>
            <a:ext cx="74374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1200" b="1" dirty="0">
                <a:solidFill>
                  <a:srgbClr val="FF0000"/>
                </a:solidFill>
                <a:effectLst>
                  <a:outerShdw blurRad="38100" dist="38100" dir="2700000" algn="tl">
                    <a:srgbClr val="000000">
                      <a:alpha val="43137"/>
                    </a:srgbClr>
                  </a:outerShdw>
                </a:effectLst>
              </a:rPr>
              <a:t>Zeitraum: </a:t>
            </a:r>
            <a:r>
              <a:rPr lang="de-CH" sz="1200" b="1" dirty="0" smtClean="0">
                <a:solidFill>
                  <a:srgbClr val="FF0000"/>
                </a:solidFill>
                <a:effectLst>
                  <a:outerShdw blurRad="38100" dist="38100" dir="2700000" algn="tl">
                    <a:srgbClr val="000000">
                      <a:alpha val="43137"/>
                    </a:srgbClr>
                  </a:outerShdw>
                </a:effectLst>
              </a:rPr>
              <a:t>18.05.2013 </a:t>
            </a:r>
            <a:r>
              <a:rPr lang="de-CH" sz="1200" b="1" dirty="0">
                <a:solidFill>
                  <a:srgbClr val="FF0000"/>
                </a:solidFill>
                <a:effectLst>
                  <a:outerShdw blurRad="38100" dist="38100" dir="2700000" algn="tl">
                    <a:srgbClr val="000000">
                      <a:alpha val="43137"/>
                    </a:srgbClr>
                  </a:outerShdw>
                </a:effectLst>
              </a:rPr>
              <a:t>– </a:t>
            </a:r>
            <a:r>
              <a:rPr lang="de-CH" sz="1200" b="1" dirty="0" smtClean="0">
                <a:solidFill>
                  <a:srgbClr val="FF0000"/>
                </a:solidFill>
                <a:effectLst>
                  <a:outerShdw blurRad="38100" dist="38100" dir="2700000" algn="tl">
                    <a:srgbClr val="000000">
                      <a:alpha val="43137"/>
                    </a:srgbClr>
                  </a:outerShdw>
                </a:effectLst>
              </a:rPr>
              <a:t>19.05.2014</a:t>
            </a:r>
            <a:endParaRPr lang="de-CH" sz="1200" b="1" dirty="0">
              <a:solidFill>
                <a:srgbClr val="FF0000"/>
              </a:solidFill>
              <a:effectLst>
                <a:outerShdw blurRad="38100" dist="38100" dir="2700000" algn="tl">
                  <a:srgbClr val="000000">
                    <a:alpha val="43137"/>
                  </a:srgbClr>
                </a:outerShdw>
              </a:effectLst>
            </a:endParaRPr>
          </a:p>
        </p:txBody>
      </p:sp>
      <p:pic>
        <p:nvPicPr>
          <p:cNvPr id="358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8676456" cy="519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0"/>
            <a:ext cx="9144000" cy="6858000"/>
          </a:xfrm>
          <a:prstGeom prst="rect">
            <a:avLst/>
          </a:prstGeom>
          <a:solidFill>
            <a:srgbClr val="FFD100"/>
          </a:solidFill>
          <a:ln w="9525">
            <a:solidFill>
              <a:schemeClr val="tx1"/>
            </a:solidFill>
            <a:miter lim="800000"/>
            <a:headEnd/>
            <a:tailEnd/>
          </a:ln>
        </p:spPr>
        <p:txBody>
          <a:bodyPr wrap="none" anchor="ctr"/>
          <a:lstStyle/>
          <a:p>
            <a:endParaRPr lang="de-DE"/>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611188" y="1052513"/>
            <a:ext cx="79216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Das Wort hat die Abendleitung</a:t>
            </a:r>
          </a:p>
        </p:txBody>
      </p:sp>
    </p:spTree>
  </p:cSld>
  <p:clrMapOvr>
    <a:masterClrMapping/>
  </p:clrMapOvr>
  <p:transition/>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Futura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0</TotalTime>
  <Words>476</Words>
  <Application>Microsoft Office PowerPoint</Application>
  <PresentationFormat>Bildschirmpräsentation (4:3)</PresentationFormat>
  <Paragraphs>98</Paragraphs>
  <Slides>25</Slides>
  <Notes>22</Notes>
  <HiddenSlides>3</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25</vt:i4>
      </vt:variant>
    </vt:vector>
  </HeadingPairs>
  <TitlesOfParts>
    <vt:vector size="27" baseType="lpstr">
      <vt:lpstr>Blank</vt:lpstr>
      <vt:lpstr>Diagramm</vt:lpstr>
      <vt:lpstr>Generalversammlung 2014 Trägerverein Midnight Basket Emmen </vt:lpstr>
      <vt:lpstr>Traktandenliste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Vereinstätigkeiten 2014  </vt:lpstr>
      <vt:lpstr>PowerPoint-Präsentation</vt:lpstr>
    </vt:vector>
  </TitlesOfParts>
  <Company>AFM Luzern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Stefan Brauchli</dc:creator>
  <cp:lastModifiedBy>Miguel Díez</cp:lastModifiedBy>
  <cp:revision>86</cp:revision>
  <dcterms:created xsi:type="dcterms:W3CDTF">2008-04-08T17:16:50Z</dcterms:created>
  <dcterms:modified xsi:type="dcterms:W3CDTF">2014-05-19T10:52:30Z</dcterms:modified>
</cp:coreProperties>
</file>